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2" r:id="rId4"/>
    <p:sldId id="263" r:id="rId5"/>
    <p:sldId id="265" r:id="rId6"/>
    <p:sldId id="267" r:id="rId7"/>
    <p:sldId id="264" r:id="rId8"/>
    <p:sldId id="266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0000"/>
    <a:srgbClr val="FF33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85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34" y="4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C6545-E3EC-4C15-86A7-ACB8CF30B363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94640-0F24-4E2F-9509-AA6583C2FA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3116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BAAA1-8AA5-40BA-A76A-115FBFAFF21E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FDF1-A67E-45F0-9FB3-4D55762D0A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8176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BAAA1-8AA5-40BA-A76A-115FBFAFF21E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FDF1-A67E-45F0-9FB3-4D55762D0A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8476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BAAA1-8AA5-40BA-A76A-115FBFAFF21E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FDF1-A67E-45F0-9FB3-4D55762D0A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833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BAAA1-8AA5-40BA-A76A-115FBFAFF21E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FDF1-A67E-45F0-9FB3-4D55762D0A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1538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BAAA1-8AA5-40BA-A76A-115FBFAFF21E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FDF1-A67E-45F0-9FB3-4D55762D0A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6214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BAAA1-8AA5-40BA-A76A-115FBFAFF21E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FDF1-A67E-45F0-9FB3-4D55762D0A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4062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BAAA1-8AA5-40BA-A76A-115FBFAFF21E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FDF1-A67E-45F0-9FB3-4D55762D0A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9863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BAAA1-8AA5-40BA-A76A-115FBFAFF21E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FDF1-A67E-45F0-9FB3-4D55762D0A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2519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BAAA1-8AA5-40BA-A76A-115FBFAFF21E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FDF1-A67E-45F0-9FB3-4D55762D0A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413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BAAA1-8AA5-40BA-A76A-115FBFAFF21E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FDF1-A67E-45F0-9FB3-4D55762D0A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2052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BAAA1-8AA5-40BA-A76A-115FBFAFF21E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FDF1-A67E-45F0-9FB3-4D55762D0A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8708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BAAA1-8AA5-40BA-A76A-115FBFAFF21E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2FDF1-A67E-45F0-9FB3-4D55762D0A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06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microsoft.com/office/2007/relationships/hdphoto" Target="../media/hdphoto1.wdp"/><Relationship Id="rId4" Type="http://schemas.openxmlformats.org/officeDocument/2006/relationships/image" Target="../media/image17.png"/><Relationship Id="rId9" Type="http://schemas.openxmlformats.org/officeDocument/2006/relationships/image" Target="../media/image7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2.png"/><Relationship Id="rId3" Type="http://schemas.openxmlformats.org/officeDocument/2006/relationships/image" Target="../media/image24.png"/><Relationship Id="rId21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1.png"/><Relationship Id="rId2" Type="http://schemas.openxmlformats.org/officeDocument/2006/relationships/image" Target="../media/image1.jpg"/><Relationship Id="rId16" Type="http://schemas.openxmlformats.org/officeDocument/2006/relationships/image" Target="../media/image36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1.png"/><Relationship Id="rId24" Type="http://schemas.microsoft.com/office/2007/relationships/hdphoto" Target="../media/hdphoto3.wdp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23" Type="http://schemas.openxmlformats.org/officeDocument/2006/relationships/image" Target="../media/image40.png"/><Relationship Id="rId10" Type="http://schemas.openxmlformats.org/officeDocument/2006/relationships/image" Target="../media/image30.png"/><Relationship Id="rId19" Type="http://schemas.openxmlformats.org/officeDocument/2006/relationships/image" Target="../media/image4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microsoft.com/office/2007/relationships/hdphoto" Target="../media/hdphoto1.wdp"/><Relationship Id="rId18" Type="http://schemas.microsoft.com/office/2007/relationships/hdphoto" Target="../media/hdphoto7.wdp"/><Relationship Id="rId26" Type="http://schemas.openxmlformats.org/officeDocument/2006/relationships/image" Target="../media/image56.png"/><Relationship Id="rId3" Type="http://schemas.openxmlformats.org/officeDocument/2006/relationships/image" Target="../media/image43.png"/><Relationship Id="rId21" Type="http://schemas.openxmlformats.org/officeDocument/2006/relationships/image" Target="../media/image52.png"/><Relationship Id="rId7" Type="http://schemas.openxmlformats.org/officeDocument/2006/relationships/image" Target="../media/image46.png"/><Relationship Id="rId12" Type="http://schemas.openxmlformats.org/officeDocument/2006/relationships/image" Target="../media/image7.png"/><Relationship Id="rId17" Type="http://schemas.openxmlformats.org/officeDocument/2006/relationships/image" Target="../media/image50.png"/><Relationship Id="rId25" Type="http://schemas.microsoft.com/office/2007/relationships/hdphoto" Target="../media/hdphoto9.wdp"/><Relationship Id="rId2" Type="http://schemas.openxmlformats.org/officeDocument/2006/relationships/image" Target="../media/image1.jpg"/><Relationship Id="rId16" Type="http://schemas.microsoft.com/office/2007/relationships/hdphoto" Target="../media/hdphoto6.wdp"/><Relationship Id="rId20" Type="http://schemas.microsoft.com/office/2007/relationships/hdphoto" Target="../media/hdphoto8.wdp"/><Relationship Id="rId29" Type="http://schemas.microsoft.com/office/2007/relationships/hdphoto" Target="../media/hdphoto1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microsoft.com/office/2007/relationships/hdphoto" Target="../media/hdphoto5.wdp"/><Relationship Id="rId24" Type="http://schemas.openxmlformats.org/officeDocument/2006/relationships/image" Target="../media/image55.png"/><Relationship Id="rId5" Type="http://schemas.microsoft.com/office/2007/relationships/hdphoto" Target="../media/hdphoto4.wdp"/><Relationship Id="rId15" Type="http://schemas.openxmlformats.org/officeDocument/2006/relationships/image" Target="../media/image49.png"/><Relationship Id="rId23" Type="http://schemas.openxmlformats.org/officeDocument/2006/relationships/image" Target="../media/image54.png"/><Relationship Id="rId28" Type="http://schemas.openxmlformats.org/officeDocument/2006/relationships/image" Target="../media/image57.png"/><Relationship Id="rId10" Type="http://schemas.openxmlformats.org/officeDocument/2006/relationships/image" Target="../media/image48.png"/><Relationship Id="rId19" Type="http://schemas.openxmlformats.org/officeDocument/2006/relationships/image" Target="../media/image51.png"/><Relationship Id="rId4" Type="http://schemas.openxmlformats.org/officeDocument/2006/relationships/image" Target="../media/image44.png"/><Relationship Id="rId9" Type="http://schemas.openxmlformats.org/officeDocument/2006/relationships/image" Target="../media/image3.png"/><Relationship Id="rId14" Type="http://schemas.openxmlformats.org/officeDocument/2006/relationships/image" Target="../media/image4.png"/><Relationship Id="rId22" Type="http://schemas.openxmlformats.org/officeDocument/2006/relationships/image" Target="../media/image53.png"/><Relationship Id="rId27" Type="http://schemas.microsoft.com/office/2007/relationships/hdphoto" Target="../media/hdphoto10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64.png"/><Relationship Id="rId3" Type="http://schemas.openxmlformats.org/officeDocument/2006/relationships/image" Target="../media/image58.jpeg"/><Relationship Id="rId7" Type="http://schemas.microsoft.com/office/2007/relationships/hdphoto" Target="../media/hdphoto12.wdp"/><Relationship Id="rId12" Type="http://schemas.openxmlformats.org/officeDocument/2006/relationships/image" Target="../media/image6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2.png"/><Relationship Id="rId5" Type="http://schemas.openxmlformats.org/officeDocument/2006/relationships/image" Target="../media/image16.png"/><Relationship Id="rId10" Type="http://schemas.microsoft.com/office/2007/relationships/hdphoto" Target="../media/hdphoto13.wdp"/><Relationship Id="rId4" Type="http://schemas.openxmlformats.org/officeDocument/2006/relationships/image" Target="../media/image59.jpeg"/><Relationship Id="rId9" Type="http://schemas.openxmlformats.org/officeDocument/2006/relationships/image" Target="../media/image61.png"/><Relationship Id="rId14" Type="http://schemas.microsoft.com/office/2007/relationships/hdphoto" Target="../media/hdphoto1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6.wdp"/><Relationship Id="rId5" Type="http://schemas.openxmlformats.org/officeDocument/2006/relationships/image" Target="../media/image66.png"/><Relationship Id="rId4" Type="http://schemas.microsoft.com/office/2007/relationships/hdphoto" Target="../media/hdphoto1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グループ化 9"/>
          <p:cNvGrpSpPr/>
          <p:nvPr/>
        </p:nvGrpSpPr>
        <p:grpSpPr>
          <a:xfrm>
            <a:off x="-566735" y="1734619"/>
            <a:ext cx="13050715" cy="2352484"/>
            <a:chOff x="-566735" y="970533"/>
            <a:chExt cx="13050715" cy="2352484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3511" flipH="1">
              <a:off x="8852020" y="1080808"/>
              <a:ext cx="3631960" cy="2242209"/>
            </a:xfrm>
            <a:prstGeom prst="rect">
              <a:avLst/>
            </a:prstGeom>
            <a:effectLst>
              <a:outerShdw dist="63500" dir="2700000" algn="tl" rotWithShape="0">
                <a:prstClr val="black"/>
              </a:outerShdw>
            </a:effectLst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12112">
              <a:off x="-566735" y="970533"/>
              <a:ext cx="3868411" cy="2297376"/>
            </a:xfrm>
            <a:prstGeom prst="rect">
              <a:avLst/>
            </a:prstGeom>
            <a:effectLst>
              <a:outerShdw dist="63500" dir="2700000" algn="tl" rotWithShape="0">
                <a:prstClr val="black"/>
              </a:outerShdw>
            </a:effectLst>
          </p:spPr>
        </p:pic>
        <p:sp>
          <p:nvSpPr>
            <p:cNvPr id="7" name="テキスト ボックス 6"/>
            <p:cNvSpPr txBox="1"/>
            <p:nvPr/>
          </p:nvSpPr>
          <p:spPr>
            <a:xfrm>
              <a:off x="1056516" y="1480511"/>
              <a:ext cx="1014976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600" dirty="0" smtClean="0">
                  <a:solidFill>
                    <a:srgbClr val="FFFF00"/>
                  </a:solidFill>
                  <a:effectLst>
                    <a:glow rad="88900">
                      <a:schemeClr val="tx1"/>
                    </a:glow>
                    <a:outerShdw dist="50800" dir="3600000" algn="ctr" rotWithShape="0">
                      <a:schemeClr val="tx1"/>
                    </a:outerShdw>
                  </a:effectLst>
                  <a:latin typeface="07ラノベPOP" panose="02000800000000000000" pitchFamily="50" charset="-128"/>
                  <a:ea typeface="07ラノベPOP" panose="02000800000000000000" pitchFamily="50" charset="-128"/>
                </a:rPr>
                <a:t>THE</a:t>
              </a:r>
              <a:r>
                <a:rPr kumimoji="1" lang="ja-JP" altLang="en-US" sz="9600" dirty="0" smtClean="0">
                  <a:solidFill>
                    <a:srgbClr val="FFFF00"/>
                  </a:solidFill>
                  <a:effectLst>
                    <a:glow rad="88900">
                      <a:schemeClr val="tx1"/>
                    </a:glow>
                    <a:outerShdw dist="50800" dir="3600000" algn="ctr" rotWithShape="0">
                      <a:schemeClr val="tx1"/>
                    </a:outerShdw>
                  </a:effectLst>
                  <a:latin typeface="07ラノベPOP" panose="02000800000000000000" pitchFamily="50" charset="-128"/>
                  <a:ea typeface="07ラノベPOP" panose="02000800000000000000" pitchFamily="50" charset="-128"/>
                </a:rPr>
                <a:t>チキンレース</a:t>
              </a:r>
              <a:endParaRPr kumimoji="1" lang="ja-JP" altLang="en-US" sz="9600" dirty="0">
                <a:solidFill>
                  <a:srgbClr val="FFFF00"/>
                </a:solidFill>
                <a:effectLst>
                  <a:glow rad="88900">
                    <a:schemeClr val="tx1"/>
                  </a:glow>
                  <a:outerShdw dist="50800" dir="3600000" algn="ctr" rotWithShape="0">
                    <a:schemeClr val="tx1"/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endParaRPr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108093" y="5722010"/>
            <a:ext cx="7156672" cy="1021983"/>
          </a:xfrm>
          <a:prstGeom prst="rect">
            <a:avLst/>
          </a:prstGeom>
          <a:solidFill>
            <a:schemeClr val="bg1">
              <a:alpha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314352" y="5783843"/>
            <a:ext cx="5108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 smtClean="0">
                <a:effectLst>
                  <a:glow rad="101600">
                    <a:schemeClr val="bg1"/>
                  </a:glow>
                  <a:outerShdw dist="76200" dir="3600000" algn="ctr" rotWithShape="0">
                    <a:schemeClr val="tx1"/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TEAM  :  </a:t>
            </a:r>
            <a:r>
              <a:rPr lang="en-US" altLang="ja-JP" sz="4800" b="1" dirty="0" smtClean="0">
                <a:effectLst>
                  <a:glow rad="101600">
                    <a:schemeClr val="bg1"/>
                  </a:glow>
                  <a:outerShdw dist="76200" dir="3600000" algn="ctr" rotWithShape="0">
                    <a:schemeClr val="tx1"/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Chicks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473913" y="5722009"/>
            <a:ext cx="4599552" cy="1021983"/>
          </a:xfrm>
          <a:prstGeom prst="rect">
            <a:avLst/>
          </a:prstGeom>
          <a:solidFill>
            <a:schemeClr val="bg1">
              <a:alpha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806857" y="5758979"/>
            <a:ext cx="3545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effectLst>
                  <a:glow rad="101600">
                    <a:schemeClr val="bg1"/>
                  </a:glow>
                  <a:outerShdw dist="76200" dir="3600000" algn="ctr" rotWithShape="0">
                    <a:schemeClr val="tx1"/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ジャンル </a:t>
            </a:r>
            <a:r>
              <a:rPr lang="en-US" altLang="ja-JP" sz="2400" dirty="0" smtClean="0">
                <a:effectLst>
                  <a:glow rad="101600">
                    <a:schemeClr val="bg1"/>
                  </a:glow>
                  <a:outerShdw dist="76200" dir="3600000" algn="ctr" rotWithShape="0">
                    <a:schemeClr val="tx1"/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: </a:t>
            </a:r>
            <a:r>
              <a:rPr lang="ja-JP" altLang="en-US" sz="2400" dirty="0" smtClean="0">
                <a:effectLst>
                  <a:glow rad="101600">
                    <a:schemeClr val="bg1"/>
                  </a:glow>
                  <a:outerShdw dist="76200" dir="3600000" algn="ctr" rotWithShape="0">
                    <a:schemeClr val="tx1"/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育成レース</a:t>
            </a:r>
            <a:endParaRPr lang="en-US" altLang="ja-JP" sz="2400" dirty="0" smtClean="0">
              <a:effectLst>
                <a:glow rad="101600">
                  <a:schemeClr val="bg1"/>
                </a:glow>
                <a:outerShdw dist="76200" dir="3600000" algn="ctr" rotWithShape="0">
                  <a:schemeClr val="tx1"/>
                </a:outerShd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845374" y="6186449"/>
            <a:ext cx="3214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effectLst>
                  <a:glow rad="101600">
                    <a:schemeClr val="bg1"/>
                  </a:glow>
                  <a:outerShdw dist="76200" dir="3600000" algn="ctr" rotWithShape="0">
                    <a:schemeClr val="tx1"/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プレイ人数 </a:t>
            </a:r>
            <a:r>
              <a:rPr lang="en-US" altLang="ja-JP" sz="2400" dirty="0" smtClean="0">
                <a:effectLst>
                  <a:glow rad="101600">
                    <a:schemeClr val="bg1"/>
                  </a:glow>
                  <a:outerShdw dist="76200" dir="3600000" algn="ctr" rotWithShape="0">
                    <a:schemeClr val="tx1"/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:  1~4</a:t>
            </a:r>
            <a:r>
              <a:rPr lang="ja-JP" altLang="en-US" sz="2400" dirty="0" smtClean="0">
                <a:effectLst>
                  <a:glow rad="101600">
                    <a:schemeClr val="bg1"/>
                  </a:glow>
                  <a:outerShdw dist="76200" dir="3600000" algn="ctr" rotWithShape="0">
                    <a:schemeClr val="tx1"/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人</a:t>
            </a:r>
            <a:endParaRPr lang="en-US" altLang="ja-JP" sz="2400" dirty="0" smtClean="0">
              <a:effectLst>
                <a:glow rad="101600">
                  <a:schemeClr val="bg1"/>
                </a:glow>
                <a:outerShdw dist="76200" dir="3600000" algn="ctr" rotWithShape="0">
                  <a:schemeClr val="tx1"/>
                </a:outerShd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638">
            <a:off x="11702886" y="5558882"/>
            <a:ext cx="405692" cy="532176"/>
          </a:xfrm>
          <a:prstGeom prst="rect">
            <a:avLst/>
          </a:prstGeom>
          <a:effectLst>
            <a:glow rad="76200">
              <a:schemeClr val="tx1"/>
            </a:glow>
          </a:effectLst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0270">
            <a:off x="11273279" y="5455277"/>
            <a:ext cx="456471" cy="598786"/>
          </a:xfrm>
          <a:prstGeom prst="rect">
            <a:avLst/>
          </a:prstGeom>
          <a:effectLst>
            <a:glow rad="762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15104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95736" y="1389428"/>
            <a:ext cx="11984528" cy="5399170"/>
          </a:xfrm>
          <a:prstGeom prst="rect">
            <a:avLst/>
          </a:prstGeom>
          <a:solidFill>
            <a:schemeClr val="bg1">
              <a:alpha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41275" y="-28729"/>
            <a:ext cx="2603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 smtClean="0">
                <a:effectLst>
                  <a:glow rad="1016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Summary</a:t>
            </a:r>
            <a:endParaRPr lang="ja-JP" altLang="en-US" sz="3200" b="1" dirty="0">
              <a:effectLst>
                <a:glow rad="1016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75169" y="367338"/>
            <a:ext cx="1913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b="1" dirty="0" smtClean="0">
                <a:effectLst>
                  <a:glow rad="1016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概要</a:t>
            </a:r>
            <a:endParaRPr lang="ja-JP" altLang="en-US" sz="6000" b="1" dirty="0">
              <a:effectLst>
                <a:glow rad="1016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443125" y="163850"/>
            <a:ext cx="8748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 smtClean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育成 </a:t>
            </a:r>
            <a:r>
              <a:rPr lang="en-US" altLang="ja-JP" sz="6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×</a:t>
            </a:r>
            <a:r>
              <a:rPr kumimoji="1" lang="ja-JP" altLang="en-US" sz="6600" dirty="0" smtClean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レースバトル！</a:t>
            </a:r>
            <a:endParaRPr kumimoji="1" lang="ja-JP" altLang="en-US" sz="6000" dirty="0">
              <a:solidFill>
                <a:srgbClr val="FFFF00"/>
              </a:solidFill>
              <a:effectLst>
                <a:glow rad="127000">
                  <a:schemeClr val="tx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218666" y="7068649"/>
            <a:ext cx="6733813" cy="2220516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528809" y="7155685"/>
            <a:ext cx="2108176" cy="204504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63500" dist="38100" dir="30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4295252" y="7155684"/>
            <a:ext cx="2108176" cy="205386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63500" dist="38100" dir="30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8751309" y="7150315"/>
            <a:ext cx="2108176" cy="205923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63500" dist="38100" dir="30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357" y="7116701"/>
            <a:ext cx="2672655" cy="2347271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4641888" y="8513248"/>
            <a:ext cx="1569660" cy="646331"/>
          </a:xfrm>
          <a:prstGeom prst="rect">
            <a:avLst/>
          </a:prstGeom>
          <a:effectLst>
            <a:outerShdw dist="38100" dir="42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r>
              <a:rPr lang="ja-JP" altLang="en-US" sz="3600" dirty="0" smtClean="0">
                <a:effectLst>
                  <a:glow rad="101600">
                    <a:schemeClr val="bg1"/>
                  </a:glow>
                  <a:outerShdw dist="50800" dir="3600000" algn="ctr" rotWithShape="0">
                    <a:schemeClr val="tx1"/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走る！</a:t>
            </a:r>
            <a:endParaRPr lang="ja-JP" altLang="en-US" sz="3600" dirty="0">
              <a:effectLst>
                <a:glow rad="101600">
                  <a:schemeClr val="bg1"/>
                </a:glow>
                <a:outerShdw dist="50800" dir="3600000" algn="ctr" rotWithShape="0">
                  <a:schemeClr val="tx1"/>
                </a:outerShd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194">
            <a:off x="10378393" y="8241171"/>
            <a:ext cx="569029" cy="746436"/>
          </a:xfrm>
          <a:prstGeom prst="rect">
            <a:avLst/>
          </a:prstGeom>
          <a:effectLst>
            <a:glow rad="25400">
              <a:schemeClr val="tx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89" y="7127912"/>
            <a:ext cx="2241611" cy="2001677"/>
          </a:xfrm>
          <a:prstGeom prst="rect">
            <a:avLst/>
          </a:prstGeom>
        </p:spPr>
      </p:pic>
      <p:sp>
        <p:nvSpPr>
          <p:cNvPr id="22" name="正方形/長方形 21"/>
          <p:cNvSpPr/>
          <p:nvPr/>
        </p:nvSpPr>
        <p:spPr>
          <a:xfrm>
            <a:off x="9135606" y="8529617"/>
            <a:ext cx="1569660" cy="646331"/>
          </a:xfrm>
          <a:prstGeom prst="rect">
            <a:avLst/>
          </a:prstGeom>
          <a:effectLst>
            <a:outerShdw dist="38100" dir="42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r>
              <a:rPr lang="ja-JP" altLang="en-US" sz="3600" dirty="0">
                <a:effectLst>
                  <a:glow rad="101600">
                    <a:schemeClr val="bg1"/>
                  </a:glow>
                  <a:outerShdw dist="50800" dir="3600000" algn="ctr" rotWithShape="0">
                    <a:schemeClr val="tx1"/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産</a:t>
            </a:r>
            <a:r>
              <a:rPr lang="ja-JP" altLang="en-US" sz="3600" dirty="0" smtClean="0">
                <a:effectLst>
                  <a:glow rad="101600">
                    <a:schemeClr val="bg1"/>
                  </a:glow>
                  <a:outerShdw dist="50800" dir="3600000" algn="ctr" rotWithShape="0">
                    <a:schemeClr val="tx1"/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む！</a:t>
            </a:r>
            <a:endParaRPr lang="ja-JP" altLang="en-US" sz="3600" dirty="0">
              <a:effectLst>
                <a:glow rad="101600">
                  <a:schemeClr val="bg1"/>
                </a:glow>
                <a:outerShdw dist="50800" dir="3600000" algn="ctr" rotWithShape="0">
                  <a:schemeClr val="tx1"/>
                </a:outerShd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12016">
            <a:off x="6583110" y="6867396"/>
            <a:ext cx="1765817" cy="2643742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6926078" y="8525948"/>
            <a:ext cx="1569660" cy="646331"/>
          </a:xfrm>
          <a:prstGeom prst="rect">
            <a:avLst/>
          </a:prstGeom>
          <a:effectLst>
            <a:outerShdw dist="38100" dir="42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r>
              <a:rPr lang="ja-JP" altLang="en-US" sz="3600" dirty="0" smtClean="0">
                <a:effectLst>
                  <a:glow rad="101600">
                    <a:schemeClr val="bg1"/>
                  </a:glow>
                  <a:outerShdw dist="50800" dir="3600000" algn="ctr" rotWithShape="0">
                    <a:schemeClr val="tx1"/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飛ぶ！</a:t>
            </a:r>
            <a:endParaRPr lang="ja-JP" altLang="en-US" sz="3600" dirty="0">
              <a:effectLst>
                <a:glow rad="101600">
                  <a:schemeClr val="bg1"/>
                </a:glow>
                <a:outerShdw dist="50800" dir="3600000" algn="ctr" rotWithShape="0">
                  <a:schemeClr val="tx1"/>
                </a:outerShd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27" name="フローチャート: 代替処理 26"/>
          <p:cNvSpPr/>
          <p:nvPr/>
        </p:nvSpPr>
        <p:spPr>
          <a:xfrm>
            <a:off x="262460" y="1525358"/>
            <a:ext cx="11651117" cy="5126651"/>
          </a:xfrm>
          <a:prstGeom prst="flowChartAlternateProcess">
            <a:avLst/>
          </a:prstGeom>
          <a:solidFill>
            <a:schemeClr val="bg2">
              <a:lumMod val="25000"/>
              <a:alpha val="76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75169" y="1671599"/>
            <a:ext cx="11218599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565564" y="1718273"/>
            <a:ext cx="9060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 smtClean="0">
                <a:solidFill>
                  <a:srgbClr val="FFC000"/>
                </a:solidFill>
                <a:effectLst>
                  <a:glow rad="889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最大</a:t>
            </a:r>
            <a:r>
              <a:rPr lang="en-US" altLang="ja-JP" sz="4800" dirty="0" smtClean="0">
                <a:solidFill>
                  <a:srgbClr val="FFC000"/>
                </a:solidFill>
                <a:effectLst>
                  <a:glow rad="889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4</a:t>
            </a:r>
            <a:r>
              <a:rPr lang="ja-JP" altLang="en-US" sz="4800" dirty="0">
                <a:solidFill>
                  <a:srgbClr val="FFC000"/>
                </a:solidFill>
                <a:effectLst>
                  <a:glow rad="889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羽</a:t>
            </a:r>
            <a:r>
              <a:rPr lang="ja-JP" altLang="en-US" sz="4800" dirty="0" smtClean="0">
                <a:solidFill>
                  <a:srgbClr val="FFC000"/>
                </a:solidFill>
                <a:effectLst>
                  <a:glow rad="889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 </a:t>
            </a:r>
            <a:r>
              <a:rPr lang="en-US" altLang="ja-JP" sz="48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+</a:t>
            </a:r>
            <a:r>
              <a:rPr lang="en-US" altLang="ja-JP" sz="4800" dirty="0" smtClean="0">
                <a:solidFill>
                  <a:srgbClr val="FFC000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 </a:t>
            </a:r>
            <a:r>
              <a:rPr lang="en-US" altLang="ja-JP" sz="4800" dirty="0" smtClean="0">
                <a:solidFill>
                  <a:srgbClr val="FFC000"/>
                </a:solidFill>
                <a:effectLst>
                  <a:glow rad="889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CPU</a:t>
            </a:r>
            <a:r>
              <a:rPr lang="ja-JP" altLang="en-US" sz="44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の</a:t>
            </a:r>
            <a:r>
              <a:rPr lang="en-US" altLang="ja-JP" sz="48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8</a:t>
            </a:r>
            <a:r>
              <a:rPr lang="ja-JP" altLang="en-US" sz="4800" dirty="0">
                <a:latin typeface="07ラノベPOP" panose="02000800000000000000" pitchFamily="50" charset="-128"/>
                <a:ea typeface="07ラノベPOP" panose="02000800000000000000" pitchFamily="50" charset="-128"/>
              </a:rPr>
              <a:t>羽</a:t>
            </a:r>
            <a:r>
              <a:rPr lang="ja-JP" altLang="en-US" sz="48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のレース！</a:t>
            </a:r>
            <a:endParaRPr kumimoji="1" lang="ja-JP" altLang="en-US" sz="4800" dirty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475168" y="2948207"/>
            <a:ext cx="11218599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02598" y="2976755"/>
            <a:ext cx="9649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ニワトリ</a:t>
            </a:r>
            <a:r>
              <a:rPr lang="ja-JP" altLang="en-US" sz="44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が</a:t>
            </a:r>
            <a:r>
              <a:rPr lang="ja-JP" altLang="en-US" sz="4800" dirty="0" smtClean="0">
                <a:solidFill>
                  <a:srgbClr val="FFC000"/>
                </a:solidFill>
                <a:effectLst>
                  <a:glow rad="889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邪魔</a:t>
            </a:r>
            <a:r>
              <a:rPr lang="ja-JP" altLang="en-US" sz="4400" dirty="0" smtClean="0">
                <a:solidFill>
                  <a:srgbClr val="FFC000"/>
                </a:solidFill>
                <a:effectLst>
                  <a:glow rad="889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して</a:t>
            </a:r>
            <a:r>
              <a:rPr lang="ja-JP" altLang="en-US" sz="4800" dirty="0" smtClean="0">
                <a:solidFill>
                  <a:srgbClr val="FFC000"/>
                </a:solidFill>
                <a:effectLst>
                  <a:glow rad="889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蹴散</a:t>
            </a:r>
            <a:r>
              <a:rPr lang="ja-JP" altLang="en-US" sz="4400" dirty="0" smtClean="0">
                <a:solidFill>
                  <a:srgbClr val="FFC000"/>
                </a:solidFill>
                <a:effectLst>
                  <a:glow rad="889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らし</a:t>
            </a:r>
            <a:r>
              <a:rPr lang="ja-JP" altLang="en-US" sz="4800" dirty="0" smtClean="0">
                <a:solidFill>
                  <a:srgbClr val="FFC000"/>
                </a:solidFill>
                <a:effectLst>
                  <a:glow rad="889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合</a:t>
            </a:r>
            <a:r>
              <a:rPr lang="ja-JP" altLang="en-US" sz="4400" dirty="0" smtClean="0">
                <a:solidFill>
                  <a:srgbClr val="FFC000"/>
                </a:solidFill>
                <a:effectLst>
                  <a:glow rad="889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う</a:t>
            </a:r>
            <a:r>
              <a:rPr lang="ja-JP" altLang="en-US" sz="44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！</a:t>
            </a:r>
            <a:endParaRPr kumimoji="1" lang="ja-JP" altLang="en-US" sz="4400" dirty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486700" y="4266768"/>
            <a:ext cx="11218599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52451" y="5571499"/>
            <a:ext cx="11218599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948882" y="4321735"/>
            <a:ext cx="6318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>
                <a:solidFill>
                  <a:srgbClr val="FFC000"/>
                </a:solidFill>
                <a:effectLst>
                  <a:glow rad="889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餌</a:t>
            </a:r>
            <a:r>
              <a:rPr lang="ja-JP" altLang="en-US" sz="44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を</a:t>
            </a:r>
            <a:r>
              <a:rPr lang="ja-JP" altLang="en-US" sz="48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食</a:t>
            </a:r>
            <a:r>
              <a:rPr lang="ja-JP" altLang="en-US" sz="44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べて</a:t>
            </a:r>
            <a:r>
              <a:rPr lang="ja-JP" altLang="en-US" sz="4800" dirty="0" smtClean="0">
                <a:solidFill>
                  <a:srgbClr val="FFC000"/>
                </a:solidFill>
                <a:effectLst>
                  <a:glow rad="889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卵</a:t>
            </a:r>
            <a:r>
              <a:rPr lang="ja-JP" altLang="en-US" sz="4400" dirty="0" smtClean="0">
                <a:solidFill>
                  <a:srgbClr val="FFC000"/>
                </a:solidFill>
                <a:effectLst>
                  <a:glow rad="889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を</a:t>
            </a:r>
            <a:r>
              <a:rPr lang="ja-JP" altLang="en-US" sz="4800" dirty="0" smtClean="0">
                <a:solidFill>
                  <a:srgbClr val="FFC000"/>
                </a:solidFill>
                <a:effectLst>
                  <a:glow rad="889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産</a:t>
            </a:r>
            <a:r>
              <a:rPr lang="ja-JP" altLang="en-US" sz="4400" dirty="0" smtClean="0">
                <a:solidFill>
                  <a:srgbClr val="FFC000"/>
                </a:solidFill>
                <a:effectLst>
                  <a:glow rad="889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む</a:t>
            </a:r>
            <a:r>
              <a:rPr lang="ja-JP" altLang="en-US" sz="48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！</a:t>
            </a:r>
            <a:endParaRPr kumimoji="1" lang="ja-JP" altLang="en-US" sz="4800" dirty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874124" y="5609426"/>
            <a:ext cx="8467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時間経過</a:t>
            </a:r>
            <a:r>
              <a:rPr lang="ja-JP" altLang="en-US" sz="44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で</a:t>
            </a:r>
            <a:r>
              <a:rPr lang="ja-JP" altLang="en-US" sz="4400" dirty="0" smtClean="0">
                <a:solidFill>
                  <a:srgbClr val="FFC000"/>
                </a:solidFill>
                <a:effectLst>
                  <a:glow rad="889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ひよこが</a:t>
            </a:r>
            <a:r>
              <a:rPr lang="ja-JP" altLang="en-US" sz="4800" dirty="0" smtClean="0">
                <a:solidFill>
                  <a:srgbClr val="FFC000"/>
                </a:solidFill>
                <a:effectLst>
                  <a:glow rad="889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生</a:t>
            </a:r>
            <a:r>
              <a:rPr lang="ja-JP" altLang="en-US" sz="4400" dirty="0" smtClean="0">
                <a:solidFill>
                  <a:srgbClr val="FFC000"/>
                </a:solidFill>
                <a:effectLst>
                  <a:glow rad="889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まれる</a:t>
            </a:r>
            <a:r>
              <a:rPr lang="ja-JP" altLang="en-US" sz="44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！</a:t>
            </a:r>
            <a:endParaRPr kumimoji="1" lang="ja-JP" altLang="en-US" sz="4400" dirty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194">
            <a:off x="1900302" y="4940078"/>
            <a:ext cx="321174" cy="421307"/>
          </a:xfrm>
          <a:prstGeom prst="rect">
            <a:avLst/>
          </a:prstGeom>
          <a:effectLst>
            <a:glow rad="25400">
              <a:schemeClr val="tx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4146">
            <a:off x="359498" y="3665231"/>
            <a:ext cx="1160304" cy="1160304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79" y="3900294"/>
            <a:ext cx="1679805" cy="1500005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  <p:pic>
        <p:nvPicPr>
          <p:cNvPr id="35" name="図 3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4" r="25961"/>
          <a:stretch/>
        </p:blipFill>
        <p:spPr>
          <a:xfrm>
            <a:off x="10762251" y="5280966"/>
            <a:ext cx="1151326" cy="1435764"/>
          </a:xfrm>
          <a:prstGeom prst="rect">
            <a:avLst/>
          </a:prstGeom>
          <a:effectLst>
            <a:glow rad="25400">
              <a:schemeClr val="tx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906" y="5627998"/>
            <a:ext cx="624700" cy="819463"/>
          </a:xfrm>
          <a:prstGeom prst="rect">
            <a:avLst/>
          </a:prstGeom>
          <a:effectLst>
            <a:glow rad="25400">
              <a:schemeClr val="tx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右矢印 36"/>
          <p:cNvSpPr/>
          <p:nvPr/>
        </p:nvSpPr>
        <p:spPr>
          <a:xfrm rot="10800000" flipH="1">
            <a:off x="10559681" y="5898852"/>
            <a:ext cx="391024" cy="337657"/>
          </a:xfrm>
          <a:prstGeom prst="rightArrow">
            <a:avLst>
              <a:gd name="adj1" fmla="val 52275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glow rad="254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grpSp>
        <p:nvGrpSpPr>
          <p:cNvPr id="38" name="グループ化 37"/>
          <p:cNvGrpSpPr/>
          <p:nvPr/>
        </p:nvGrpSpPr>
        <p:grpSpPr>
          <a:xfrm flipH="1">
            <a:off x="10513429" y="2537141"/>
            <a:ext cx="1543261" cy="1641036"/>
            <a:chOff x="2210445" y="6767987"/>
            <a:chExt cx="1924380" cy="2004237"/>
          </a:xfrm>
          <a:effectLst>
            <a:glow rad="25400">
              <a:schemeClr val="tx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9" name="図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0445" y="6767987"/>
              <a:ext cx="858719" cy="1235910"/>
            </a:xfrm>
            <a:prstGeom prst="rect">
              <a:avLst/>
            </a:prstGeom>
          </p:spPr>
        </p:pic>
        <p:sp>
          <p:nvSpPr>
            <p:cNvPr id="40" name="爆発 1 39"/>
            <p:cNvSpPr/>
            <p:nvPr/>
          </p:nvSpPr>
          <p:spPr>
            <a:xfrm>
              <a:off x="2580648" y="7007713"/>
              <a:ext cx="488516" cy="563672"/>
            </a:xfrm>
            <a:prstGeom prst="irregularSeal1">
              <a:avLst/>
            </a:prstGeom>
            <a:solidFill>
              <a:srgbClr val="FFC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07ラノベPOP" panose="02000800000000000000" pitchFamily="50" charset="-128"/>
                <a:ea typeface="07ラノベPOP" panose="02000800000000000000" pitchFamily="50" charset="-128"/>
              </a:endParaRPr>
            </a:p>
          </p:txBody>
        </p:sp>
        <p:pic>
          <p:nvPicPr>
            <p:cNvPr id="41" name="図 4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8840" y="7014833"/>
              <a:ext cx="1445985" cy="1757391"/>
            </a:xfrm>
            <a:prstGeom prst="rect">
              <a:avLst/>
            </a:prstGeom>
          </p:spPr>
        </p:pic>
      </p:grpSp>
      <p:grpSp>
        <p:nvGrpSpPr>
          <p:cNvPr id="8" name="グループ化 7"/>
          <p:cNvGrpSpPr/>
          <p:nvPr/>
        </p:nvGrpSpPr>
        <p:grpSpPr>
          <a:xfrm>
            <a:off x="334864" y="1416957"/>
            <a:ext cx="1278062" cy="1381997"/>
            <a:chOff x="345906" y="1498535"/>
            <a:chExt cx="1278062" cy="1381997"/>
          </a:xfrm>
          <a:effectLst>
            <a:glow rad="25400">
              <a:schemeClr val="tx1"/>
            </a:glow>
          </a:effectLst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190" y="1498535"/>
              <a:ext cx="745273" cy="742677"/>
            </a:xfrm>
            <a:prstGeom prst="rect">
              <a:avLst/>
            </a:prstGeom>
          </p:spPr>
        </p:pic>
        <p:pic>
          <p:nvPicPr>
            <p:cNvPr id="42" name="図 4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695" y="1632475"/>
              <a:ext cx="745273" cy="742677"/>
            </a:xfrm>
            <a:prstGeom prst="rect">
              <a:avLst/>
            </a:prstGeom>
          </p:spPr>
        </p:pic>
        <p:pic>
          <p:nvPicPr>
            <p:cNvPr id="43" name="図 4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06" y="1937649"/>
              <a:ext cx="745273" cy="742677"/>
            </a:xfrm>
            <a:prstGeom prst="rect">
              <a:avLst/>
            </a:prstGeom>
          </p:spPr>
        </p:pic>
        <p:pic>
          <p:nvPicPr>
            <p:cNvPr id="44" name="図 4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480" y="2137855"/>
              <a:ext cx="745273" cy="742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973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42482" y="-26467"/>
            <a:ext cx="2825993" cy="483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 err="1" smtClean="0">
                <a:effectLst>
                  <a:glow rad="1016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WorldView</a:t>
            </a:r>
            <a:endParaRPr lang="ja-JP" altLang="en-US" sz="3600" b="1" dirty="0">
              <a:effectLst>
                <a:glow rad="1016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75169" y="385517"/>
            <a:ext cx="2572831" cy="839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b="1" dirty="0">
                <a:effectLst>
                  <a:glow rad="1016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世界観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95736" y="1389428"/>
            <a:ext cx="11984528" cy="5399170"/>
          </a:xfrm>
          <a:prstGeom prst="rect">
            <a:avLst/>
          </a:prstGeom>
          <a:solidFill>
            <a:schemeClr val="bg1">
              <a:alpha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803661" y="125379"/>
            <a:ext cx="73798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600" dirty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壮大</a:t>
            </a:r>
            <a:r>
              <a:rPr lang="ja-JP" altLang="en-US" sz="48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な</a:t>
            </a:r>
            <a:r>
              <a:rPr lang="ja-JP" altLang="en-US" sz="6600" dirty="0" smtClean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草原</a:t>
            </a:r>
            <a:r>
              <a:rPr lang="ja-JP" altLang="en-US" sz="54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で</a:t>
            </a:r>
            <a:r>
              <a:rPr lang="ja-JP" altLang="en-US" sz="6600" dirty="0" smtClean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競争！</a:t>
            </a:r>
            <a:endParaRPr kumimoji="1" lang="ja-JP" altLang="en-US" sz="6000" dirty="0">
              <a:solidFill>
                <a:srgbClr val="FFFF00"/>
              </a:solidFill>
              <a:effectLst>
                <a:glow rad="127000">
                  <a:schemeClr val="tx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551" y="1500440"/>
            <a:ext cx="3480326" cy="46773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653" y="1119592"/>
            <a:ext cx="730241" cy="556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474" y="5476461"/>
            <a:ext cx="730240" cy="558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上リボン 18"/>
          <p:cNvSpPr/>
          <p:nvPr/>
        </p:nvSpPr>
        <p:spPr>
          <a:xfrm>
            <a:off x="8493599" y="6125705"/>
            <a:ext cx="3295898" cy="568518"/>
          </a:xfrm>
          <a:prstGeom prst="ribbon2">
            <a:avLst>
              <a:gd name="adj1" fmla="val 14706"/>
              <a:gd name="adj2" fmla="val 75000"/>
            </a:avLst>
          </a:prstGeom>
          <a:solidFill>
            <a:srgbClr val="FF330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C0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チキンサーキット</a:t>
            </a:r>
            <a:endParaRPr kumimoji="1" lang="ja-JP" altLang="en-US" dirty="0">
              <a:solidFill>
                <a:srgbClr val="FFC000"/>
              </a:solidFill>
              <a:effectLst>
                <a:glow rad="127000">
                  <a:schemeClr val="tx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20" name="四角形吹き出し 19"/>
          <p:cNvSpPr/>
          <p:nvPr/>
        </p:nvSpPr>
        <p:spPr>
          <a:xfrm>
            <a:off x="5408341" y="1690369"/>
            <a:ext cx="2856823" cy="1149966"/>
          </a:xfrm>
          <a:prstGeom prst="wedgeRectCallout">
            <a:avLst>
              <a:gd name="adj1" fmla="val 98253"/>
              <a:gd name="adj2" fmla="val -22724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四角形吹き出し 21"/>
          <p:cNvSpPr/>
          <p:nvPr/>
        </p:nvSpPr>
        <p:spPr>
          <a:xfrm>
            <a:off x="5408341" y="5393298"/>
            <a:ext cx="2842490" cy="1149966"/>
          </a:xfrm>
          <a:prstGeom prst="wedgeRectCallout">
            <a:avLst>
              <a:gd name="adj1" fmla="val 135236"/>
              <a:gd name="adj2" fmla="val -92853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714630" y="5723181"/>
            <a:ext cx="225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泥</a:t>
            </a:r>
            <a:r>
              <a:rPr lang="ja-JP" altLang="en-US" sz="20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の</a:t>
            </a:r>
            <a:r>
              <a:rPr lang="ja-JP" altLang="en-US" sz="28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ギミック</a:t>
            </a:r>
            <a:endParaRPr kumimoji="1" lang="ja-JP" altLang="en-US" sz="2400" dirty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592541" y="2034519"/>
            <a:ext cx="250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水</a:t>
            </a:r>
            <a:r>
              <a:rPr lang="ja-JP" altLang="en-US" sz="20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たまり</a:t>
            </a:r>
            <a:r>
              <a:rPr lang="ja-JP" altLang="en-US" sz="24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ギミック</a:t>
            </a:r>
            <a:endParaRPr kumimoji="1" lang="ja-JP" altLang="en-US" sz="2400" dirty="0"/>
          </a:p>
        </p:txBody>
      </p:sp>
      <p:sp>
        <p:nvSpPr>
          <p:cNvPr id="24" name="四角形吹き出し 23"/>
          <p:cNvSpPr/>
          <p:nvPr/>
        </p:nvSpPr>
        <p:spPr>
          <a:xfrm>
            <a:off x="5408341" y="4161499"/>
            <a:ext cx="2842490" cy="1149966"/>
          </a:xfrm>
          <a:prstGeom prst="wedgeRectCallout">
            <a:avLst>
              <a:gd name="adj1" fmla="val 74322"/>
              <a:gd name="adj2" fmla="val -62792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514893" y="4474872"/>
            <a:ext cx="2646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駆</a:t>
            </a:r>
            <a:r>
              <a:rPr lang="ja-JP" altLang="en-US" sz="24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け</a:t>
            </a:r>
            <a:r>
              <a:rPr lang="ja-JP" altLang="en-US" sz="28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引</a:t>
            </a:r>
            <a:r>
              <a:rPr lang="ja-JP" altLang="en-US" sz="24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き</a:t>
            </a:r>
            <a:r>
              <a:rPr lang="ja-JP" altLang="en-US" sz="28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ゾーン</a:t>
            </a:r>
            <a:endParaRPr kumimoji="1" lang="ja-JP" altLang="en-US" sz="2800" dirty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25" name="四角形吹き出し 24"/>
          <p:cNvSpPr/>
          <p:nvPr/>
        </p:nvSpPr>
        <p:spPr>
          <a:xfrm>
            <a:off x="5687909" y="2919760"/>
            <a:ext cx="2562922" cy="1149966"/>
          </a:xfrm>
          <a:prstGeom prst="wedgeRectCallout">
            <a:avLst>
              <a:gd name="adj1" fmla="val 153945"/>
              <a:gd name="adj2" fmla="val -1721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四角形吹き出し 20"/>
          <p:cNvSpPr/>
          <p:nvPr/>
        </p:nvSpPr>
        <p:spPr>
          <a:xfrm>
            <a:off x="5408341" y="2907957"/>
            <a:ext cx="2856823" cy="1161467"/>
          </a:xfrm>
          <a:prstGeom prst="wedgeRectCallout">
            <a:avLst>
              <a:gd name="adj1" fmla="val 73017"/>
              <a:gd name="adj2" fmla="val 238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23812" y="3245604"/>
            <a:ext cx="264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餌</a:t>
            </a:r>
            <a:r>
              <a:rPr lang="ja-JP" altLang="en-US" sz="20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が</a:t>
            </a:r>
            <a:r>
              <a:rPr lang="ja-JP" altLang="en-US" sz="24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多</a:t>
            </a:r>
            <a:r>
              <a:rPr lang="ja-JP" altLang="en-US" sz="20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くあるところ</a:t>
            </a:r>
            <a:endParaRPr kumimoji="1" lang="ja-JP" altLang="en-US" sz="2000" dirty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26" name="フローチャート: 代替処理 25"/>
          <p:cNvSpPr/>
          <p:nvPr/>
        </p:nvSpPr>
        <p:spPr>
          <a:xfrm>
            <a:off x="273611" y="1547660"/>
            <a:ext cx="4949828" cy="5126651"/>
          </a:xfrm>
          <a:prstGeom prst="flowChartAlternateProcess">
            <a:avLst/>
          </a:prstGeom>
          <a:solidFill>
            <a:schemeClr val="bg2">
              <a:lumMod val="25000"/>
              <a:alpha val="76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92516" y="1621575"/>
            <a:ext cx="4692440" cy="12187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89197" y="1583123"/>
            <a:ext cx="480740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メス</a:t>
            </a:r>
            <a:r>
              <a:rPr lang="ja-JP" altLang="en-US" sz="20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に</a:t>
            </a:r>
            <a:r>
              <a:rPr lang="ja-JP" altLang="en-US" sz="24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威厳</a:t>
            </a:r>
            <a:r>
              <a:rPr lang="ja-JP" altLang="en-US" sz="20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を</a:t>
            </a:r>
            <a:r>
              <a:rPr lang="ja-JP" altLang="en-US" sz="24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見</a:t>
            </a:r>
            <a:r>
              <a:rPr lang="ja-JP" altLang="en-US" sz="20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せるため</a:t>
            </a:r>
            <a:r>
              <a:rPr lang="ja-JP" altLang="en-US" sz="24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、オス達</a:t>
            </a:r>
            <a:endParaRPr lang="en-US" altLang="ja-JP" sz="2400" dirty="0" smtClean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  <a:p>
            <a:r>
              <a:rPr lang="ja-JP" altLang="en-US" sz="20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は </a:t>
            </a:r>
            <a:r>
              <a:rPr lang="ja-JP" altLang="en-US" sz="2800" dirty="0" smtClean="0">
                <a:solidFill>
                  <a:srgbClr val="FF33CC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愛</a:t>
            </a:r>
            <a:r>
              <a:rPr lang="ja-JP" altLang="en-US" sz="20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を</a:t>
            </a:r>
            <a:r>
              <a:rPr lang="ja-JP" altLang="en-US" sz="24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求</a:t>
            </a:r>
            <a:r>
              <a:rPr lang="ja-JP" altLang="en-US" sz="20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め</a:t>
            </a:r>
            <a:r>
              <a:rPr lang="ja-JP" altLang="en-US" sz="2400" dirty="0" smtClean="0">
                <a:solidFill>
                  <a:srgbClr val="00B050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草原</a:t>
            </a:r>
            <a:r>
              <a:rPr lang="ja-JP" altLang="en-US" sz="20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へと</a:t>
            </a:r>
            <a:r>
              <a:rPr lang="ja-JP" altLang="en-US" sz="24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走</a:t>
            </a:r>
            <a:r>
              <a:rPr lang="ja-JP" altLang="en-US" sz="20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り</a:t>
            </a:r>
            <a:r>
              <a:rPr lang="ja-JP" altLang="en-US" sz="24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出</a:t>
            </a:r>
            <a:r>
              <a:rPr lang="ja-JP" altLang="en-US" sz="20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す</a:t>
            </a:r>
            <a:r>
              <a:rPr lang="ja-JP" altLang="en-US" sz="24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。今</a:t>
            </a:r>
            <a:endParaRPr lang="en-US" altLang="ja-JP" sz="2400" dirty="0" smtClean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  <a:p>
            <a:r>
              <a:rPr lang="ja-JP" altLang="en-US" sz="20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まさに</a:t>
            </a:r>
            <a:r>
              <a:rPr lang="ja-JP" altLang="en-US" sz="24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レース</a:t>
            </a:r>
            <a:r>
              <a:rPr lang="ja-JP" altLang="en-US" sz="20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が</a:t>
            </a:r>
            <a:r>
              <a:rPr lang="ja-JP" altLang="en-US" sz="2400" dirty="0">
                <a:latin typeface="07ラノベPOP" panose="02000800000000000000" pitchFamily="50" charset="-128"/>
                <a:ea typeface="07ラノベPOP" panose="02000800000000000000" pitchFamily="50" charset="-128"/>
              </a:rPr>
              <a:t>始</a:t>
            </a:r>
            <a:r>
              <a:rPr lang="ja-JP" altLang="en-US" sz="20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まろうとしている！</a:t>
            </a:r>
            <a:endParaRPr lang="en-US" altLang="ja-JP" sz="2000" dirty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3267">
            <a:off x="265481" y="1353310"/>
            <a:ext cx="327524" cy="429636"/>
          </a:xfrm>
          <a:prstGeom prst="rect">
            <a:avLst/>
          </a:prstGeom>
          <a:effectLst>
            <a:glow rad="25400">
              <a:schemeClr val="tx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7793">
            <a:off x="240681" y="1624421"/>
            <a:ext cx="266725" cy="349882"/>
          </a:xfrm>
          <a:prstGeom prst="rect">
            <a:avLst/>
          </a:prstGeom>
          <a:effectLst>
            <a:glow rad="25400">
              <a:schemeClr val="tx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正方形/長方形 35"/>
          <p:cNvSpPr/>
          <p:nvPr/>
        </p:nvSpPr>
        <p:spPr>
          <a:xfrm>
            <a:off x="373956" y="2920742"/>
            <a:ext cx="4710999" cy="3622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484169" y="2948561"/>
            <a:ext cx="4807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dirty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9" r="15498"/>
          <a:stretch/>
        </p:blipFill>
        <p:spPr>
          <a:xfrm>
            <a:off x="542482" y="3082634"/>
            <a:ext cx="4340162" cy="3301689"/>
          </a:xfrm>
          <a:prstGeom prst="rect">
            <a:avLst/>
          </a:prstGeom>
          <a:effectLst>
            <a:outerShdw blurRad="190500" dist="38100" dir="2400000" algn="ctr" rotWithShape="0">
              <a:schemeClr val="tx1"/>
            </a:outerShdw>
          </a:effectLst>
        </p:spPr>
      </p:pic>
      <p:sp>
        <p:nvSpPr>
          <p:cNvPr id="51" name="テキスト ボックス 50"/>
          <p:cNvSpPr txBox="1"/>
          <p:nvPr/>
        </p:nvSpPr>
        <p:spPr>
          <a:xfrm>
            <a:off x="436664" y="5433698"/>
            <a:ext cx="47628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FFFF00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卵</a:t>
            </a:r>
            <a:r>
              <a:rPr kumimoji="1" lang="ja-JP" altLang="en-US" sz="2800" dirty="0" smtClean="0">
                <a:effectLst>
                  <a:glow rad="1016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を</a:t>
            </a:r>
            <a:r>
              <a:rPr kumimoji="1" lang="ja-JP" altLang="en-US" sz="3200" dirty="0" smtClean="0">
                <a:solidFill>
                  <a:srgbClr val="FFFF00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投</a:t>
            </a:r>
            <a:r>
              <a:rPr kumimoji="1" lang="ja-JP" altLang="en-US" sz="2800" dirty="0" smtClean="0">
                <a:solidFill>
                  <a:srgbClr val="FFFF00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げて</a:t>
            </a:r>
            <a:endParaRPr lang="en-US" altLang="ja-JP" sz="2800" dirty="0">
              <a:solidFill>
                <a:srgbClr val="FFFF00"/>
              </a:solidFill>
              <a:effectLst>
                <a:glow rad="101600">
                  <a:schemeClr val="tx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  <a:p>
            <a:r>
              <a:rPr lang="ja-JP" altLang="en-US" sz="2800" dirty="0" smtClean="0">
                <a:solidFill>
                  <a:srgbClr val="FFFF00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　</a:t>
            </a:r>
            <a:r>
              <a:rPr lang="ja-JP" altLang="en-US" sz="3200" dirty="0" smtClean="0">
                <a:effectLst>
                  <a:glow rad="1016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他</a:t>
            </a:r>
            <a:r>
              <a:rPr lang="ja-JP" altLang="en-US" sz="2800" dirty="0" smtClean="0">
                <a:effectLst>
                  <a:glow rad="1016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の</a:t>
            </a:r>
            <a:r>
              <a:rPr lang="ja-JP" altLang="en-US" sz="3200" dirty="0" smtClean="0">
                <a:solidFill>
                  <a:srgbClr val="FFFF00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オス</a:t>
            </a:r>
            <a:r>
              <a:rPr lang="ja-JP" altLang="en-US" sz="2800" dirty="0" smtClean="0">
                <a:solidFill>
                  <a:srgbClr val="FFFF00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の</a:t>
            </a:r>
            <a:r>
              <a:rPr lang="ja-JP" altLang="en-US" sz="3200" dirty="0" smtClean="0">
                <a:solidFill>
                  <a:srgbClr val="FFFF00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邪魔</a:t>
            </a:r>
            <a:r>
              <a:rPr lang="ja-JP" altLang="en-US" sz="2800" dirty="0" smtClean="0">
                <a:effectLst>
                  <a:glow rad="1016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でき</a:t>
            </a:r>
            <a:r>
              <a:rPr lang="ja-JP" altLang="en-US" sz="2800" dirty="0">
                <a:effectLst>
                  <a:glow rad="1016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る</a:t>
            </a:r>
            <a:r>
              <a:rPr lang="ja-JP" altLang="en-US" sz="2800" dirty="0" smtClean="0">
                <a:effectLst>
                  <a:glow rad="1016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！</a:t>
            </a:r>
            <a:endParaRPr kumimoji="1" lang="ja-JP" altLang="en-US" sz="2800" dirty="0">
              <a:effectLst>
                <a:glow rad="1016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541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251454"/>
            <a:ext cx="9144000" cy="2006346"/>
          </a:xfrm>
        </p:spPr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467"/>
            <a:ext cx="12192000" cy="68580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3104" y="-26467"/>
            <a:ext cx="3002989" cy="483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err="1" smtClean="0">
                <a:effectLst>
                  <a:glow rad="1016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UniquePoint</a:t>
            </a:r>
            <a:endParaRPr lang="ja-JP" altLang="en-US" sz="6000" b="1" dirty="0">
              <a:effectLst>
                <a:glow rad="1016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75169" y="385517"/>
            <a:ext cx="2572831" cy="839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b="1" dirty="0" smtClean="0">
                <a:effectLst>
                  <a:glow rad="1016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特徴</a:t>
            </a:r>
            <a:endParaRPr lang="ja-JP" altLang="en-US" sz="6000" b="1" dirty="0">
              <a:effectLst>
                <a:glow rad="1016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95736" y="1389428"/>
            <a:ext cx="11984528" cy="5399170"/>
          </a:xfrm>
          <a:prstGeom prst="rect">
            <a:avLst/>
          </a:prstGeom>
          <a:solidFill>
            <a:schemeClr val="bg1">
              <a:alpha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08621" y="159870"/>
            <a:ext cx="7395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dirty="0" smtClean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餌 </a:t>
            </a:r>
            <a:r>
              <a:rPr lang="en-US" altLang="ja-JP" sz="48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‣</a:t>
            </a:r>
            <a:r>
              <a:rPr lang="en-US" altLang="ja-JP" sz="6000" dirty="0" smtClean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 </a:t>
            </a:r>
            <a:r>
              <a:rPr kumimoji="1" lang="en-US" altLang="ja-JP" sz="6000" dirty="0" smtClean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3</a:t>
            </a:r>
            <a:r>
              <a:rPr kumimoji="1" lang="ja-JP" altLang="en-US" sz="6000" dirty="0" smtClean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種</a:t>
            </a:r>
            <a:r>
              <a:rPr kumimoji="1" lang="ja-JP" altLang="en-US" sz="4800" dirty="0" smtClean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の</a:t>
            </a:r>
            <a:r>
              <a:rPr kumimoji="1" lang="ja-JP" altLang="en-US" sz="6000" dirty="0" smtClean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卵 </a:t>
            </a:r>
            <a:r>
              <a:rPr lang="en-US" altLang="ja-JP" sz="48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‣ </a:t>
            </a:r>
            <a:r>
              <a:rPr kumimoji="1" lang="ja-JP" altLang="en-US" sz="6000" dirty="0" smtClean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使い道</a:t>
            </a:r>
            <a:endParaRPr kumimoji="1" lang="ja-JP" altLang="en-US" sz="6000" dirty="0">
              <a:solidFill>
                <a:srgbClr val="FFFF00"/>
              </a:solidFill>
              <a:effectLst>
                <a:glow rad="127000">
                  <a:schemeClr val="tx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13" name="フローチャート: 代替処理 12"/>
          <p:cNvSpPr/>
          <p:nvPr/>
        </p:nvSpPr>
        <p:spPr>
          <a:xfrm>
            <a:off x="262460" y="1525358"/>
            <a:ext cx="3766927" cy="5126651"/>
          </a:xfrm>
          <a:prstGeom prst="flowChartAlternateProcess">
            <a:avLst/>
          </a:prstGeom>
          <a:solidFill>
            <a:schemeClr val="bg2">
              <a:lumMod val="25000"/>
              <a:alpha val="76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ローチャート: 代替処理 13"/>
          <p:cNvSpPr/>
          <p:nvPr/>
        </p:nvSpPr>
        <p:spPr>
          <a:xfrm>
            <a:off x="4212536" y="1532904"/>
            <a:ext cx="3766927" cy="5126651"/>
          </a:xfrm>
          <a:prstGeom prst="flowChartAlternateProcess">
            <a:avLst/>
          </a:prstGeom>
          <a:solidFill>
            <a:schemeClr val="bg2">
              <a:lumMod val="25000"/>
              <a:alpha val="76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ローチャート: 代替処理 14"/>
          <p:cNvSpPr/>
          <p:nvPr/>
        </p:nvSpPr>
        <p:spPr>
          <a:xfrm>
            <a:off x="8142516" y="1525358"/>
            <a:ext cx="3766927" cy="5126651"/>
          </a:xfrm>
          <a:prstGeom prst="flowChartAlternateProcess">
            <a:avLst/>
          </a:prstGeom>
          <a:solidFill>
            <a:schemeClr val="bg2">
              <a:lumMod val="25000"/>
              <a:alpha val="76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48037" y="3839773"/>
            <a:ext cx="3505856" cy="270280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395324" y="3849078"/>
            <a:ext cx="3505856" cy="270280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8325303" y="3843141"/>
            <a:ext cx="3505856" cy="270280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/>
        </p:nvGrpSpPr>
        <p:grpSpPr>
          <a:xfrm>
            <a:off x="343184" y="3418866"/>
            <a:ext cx="11332172" cy="1225781"/>
            <a:chOff x="247809" y="1659476"/>
            <a:chExt cx="11332172" cy="1011591"/>
          </a:xfrm>
        </p:grpSpPr>
        <p:sp>
          <p:nvSpPr>
            <p:cNvPr id="2" name="正方形/長方形 1"/>
            <p:cNvSpPr/>
            <p:nvPr/>
          </p:nvSpPr>
          <p:spPr>
            <a:xfrm>
              <a:off x="651785" y="1722680"/>
              <a:ext cx="3018440" cy="914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643923" y="1720876"/>
              <a:ext cx="3003396" cy="914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8580302" y="1728310"/>
              <a:ext cx="2999679" cy="914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1722353" y="1884249"/>
              <a:ext cx="15871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 smtClean="0">
                  <a:solidFill>
                    <a:srgbClr val="FF0000"/>
                  </a:solidFill>
                  <a:effectLst>
                    <a:glow rad="88900">
                      <a:schemeClr val="tx1"/>
                    </a:glow>
                  </a:effectLst>
                  <a:latin typeface="07ラノベPOP" panose="02000800000000000000" pitchFamily="50" charset="-128"/>
                  <a:ea typeface="07ラノベPOP" panose="02000800000000000000" pitchFamily="50" charset="-128"/>
                </a:rPr>
                <a:t>攻撃</a:t>
              </a:r>
              <a:endParaRPr kumimoji="1" lang="ja-JP" altLang="en-US" sz="4000" dirty="0">
                <a:solidFill>
                  <a:srgbClr val="FF0000"/>
                </a:solidFill>
                <a:effectLst>
                  <a:glow rad="889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5672840" y="1891494"/>
              <a:ext cx="15871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 smtClean="0">
                  <a:solidFill>
                    <a:srgbClr val="0070C0"/>
                  </a:solidFill>
                  <a:effectLst>
                    <a:glow rad="88900">
                      <a:schemeClr val="tx1"/>
                    </a:glow>
                  </a:effectLst>
                  <a:latin typeface="07ラノベPOP" panose="02000800000000000000" pitchFamily="50" charset="-128"/>
                  <a:ea typeface="07ラノベPOP" panose="02000800000000000000" pitchFamily="50" charset="-128"/>
                </a:rPr>
                <a:t>妨害</a:t>
              </a:r>
              <a:endParaRPr kumimoji="1" lang="ja-JP" altLang="en-US" sz="4000" dirty="0">
                <a:solidFill>
                  <a:srgbClr val="0070C0"/>
                </a:solidFill>
                <a:effectLst>
                  <a:glow rad="889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endParaRPr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9626807" y="1873096"/>
              <a:ext cx="16358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 smtClean="0">
                  <a:solidFill>
                    <a:srgbClr val="FFC000"/>
                  </a:solidFill>
                  <a:effectLst>
                    <a:glow rad="88900">
                      <a:schemeClr val="tx1"/>
                    </a:glow>
                  </a:effectLst>
                  <a:latin typeface="07ラノベPOP" panose="02000800000000000000" pitchFamily="50" charset="-128"/>
                  <a:ea typeface="07ラノベPOP" panose="02000800000000000000" pitchFamily="50" charset="-128"/>
                </a:rPr>
                <a:t>加速</a:t>
              </a:r>
              <a:endParaRPr kumimoji="1" lang="ja-JP" altLang="en-US" sz="4000" dirty="0">
                <a:solidFill>
                  <a:srgbClr val="FFC000"/>
                </a:solidFill>
                <a:effectLst>
                  <a:glow rad="889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endParaRPr>
            </a:p>
          </p:txBody>
        </p:sp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2307">
              <a:off x="247809" y="1663600"/>
              <a:ext cx="1005492" cy="995865"/>
            </a:xfrm>
            <a:prstGeom prst="rect">
              <a:avLst/>
            </a:prstGeom>
            <a:noFill/>
            <a:effectLst>
              <a:glow rad="254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2307">
              <a:off x="8125085" y="1675202"/>
              <a:ext cx="1005492" cy="995865"/>
            </a:xfrm>
            <a:prstGeom prst="rect">
              <a:avLst/>
            </a:prstGeom>
            <a:effectLst>
              <a:glow rad="254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2307">
              <a:off x="4191049" y="1659476"/>
              <a:ext cx="1005492" cy="995865"/>
            </a:xfrm>
            <a:prstGeom prst="rect">
              <a:avLst/>
            </a:prstGeom>
            <a:effectLst>
              <a:glow rad="254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7" name="グループ化 26"/>
          <p:cNvGrpSpPr/>
          <p:nvPr/>
        </p:nvGrpSpPr>
        <p:grpSpPr>
          <a:xfrm flipH="1">
            <a:off x="934151" y="4326201"/>
            <a:ext cx="2830930" cy="2187899"/>
            <a:chOff x="2210445" y="6767987"/>
            <a:chExt cx="1924380" cy="20042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8" name="図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0445" y="6767987"/>
              <a:ext cx="858719" cy="1235910"/>
            </a:xfrm>
            <a:prstGeom prst="rect">
              <a:avLst/>
            </a:prstGeom>
          </p:spPr>
        </p:pic>
        <p:sp>
          <p:nvSpPr>
            <p:cNvPr id="29" name="爆発 1 28"/>
            <p:cNvSpPr/>
            <p:nvPr/>
          </p:nvSpPr>
          <p:spPr>
            <a:xfrm>
              <a:off x="2580648" y="7007713"/>
              <a:ext cx="488516" cy="563672"/>
            </a:xfrm>
            <a:prstGeom prst="irregularSeal1">
              <a:avLst/>
            </a:prstGeom>
            <a:solidFill>
              <a:srgbClr val="FFC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07ラノベPOP" panose="02000800000000000000" pitchFamily="50" charset="-128"/>
                <a:ea typeface="07ラノベPOP" panose="02000800000000000000" pitchFamily="50" charset="-128"/>
              </a:endParaRPr>
            </a:p>
          </p:txBody>
        </p:sp>
        <p:pic>
          <p:nvPicPr>
            <p:cNvPr id="30" name="図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8840" y="7014833"/>
              <a:ext cx="1445985" cy="1757391"/>
            </a:xfrm>
            <a:prstGeom prst="rect">
              <a:avLst/>
            </a:prstGeom>
          </p:spPr>
        </p:pic>
      </p:grpSp>
      <p:pic>
        <p:nvPicPr>
          <p:cNvPr id="31" name="図 30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7215">
            <a:off x="2560349" y="4642355"/>
            <a:ext cx="364572" cy="472573"/>
          </a:xfrm>
          <a:prstGeom prst="rect">
            <a:avLst/>
          </a:prstGeom>
          <a:noFill/>
          <a:effectLst>
            <a:glow rad="25400">
              <a:schemeClr val="tx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テキスト ボックス 6"/>
          <p:cNvSpPr txBox="1"/>
          <p:nvPr/>
        </p:nvSpPr>
        <p:spPr>
          <a:xfrm>
            <a:off x="517240" y="4596758"/>
            <a:ext cx="1590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当</a:t>
            </a:r>
            <a:r>
              <a:rPr kumimoji="1" lang="ja-JP" altLang="en-US" sz="2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たれば</a:t>
            </a:r>
            <a:endParaRPr kumimoji="1" lang="en-US" altLang="ja-JP" sz="2000" dirty="0" smtClean="0">
              <a:effectLst>
                <a:glow rad="1270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  <a:p>
            <a:r>
              <a:rPr lang="ja-JP" altLang="en-US" sz="2400" dirty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　</a:t>
            </a:r>
            <a:r>
              <a:rPr kumimoji="1" lang="ja-JP" altLang="en-US" sz="24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倒</a:t>
            </a:r>
            <a:r>
              <a:rPr kumimoji="1" lang="ja-JP" altLang="en-US" sz="2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せるが</a:t>
            </a:r>
            <a:endParaRPr kumimoji="1" lang="ja-JP" altLang="en-US" sz="2000" dirty="0">
              <a:effectLst>
                <a:glow rad="1270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860511" y="5651248"/>
            <a:ext cx="2826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外</a:t>
            </a:r>
            <a:r>
              <a:rPr kumimoji="1" lang="ja-JP" altLang="en-US" sz="2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すと</a:t>
            </a:r>
            <a:endParaRPr kumimoji="1" lang="en-US" altLang="ja-JP" sz="2000" dirty="0" smtClean="0">
              <a:effectLst>
                <a:glow rad="1270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  <a:p>
            <a:r>
              <a:rPr lang="en-US" altLang="ja-JP" sz="2400" dirty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 </a:t>
            </a:r>
            <a:r>
              <a:rPr lang="en-US" altLang="ja-JP" sz="24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  </a:t>
            </a:r>
            <a:r>
              <a:rPr lang="ja-JP" altLang="en-US" sz="24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割</a:t>
            </a:r>
            <a:r>
              <a:rPr lang="ja-JP" altLang="en-US" sz="2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れてしまう</a:t>
            </a:r>
            <a:endParaRPr kumimoji="1" lang="ja-JP" altLang="en-US" sz="2000" dirty="0">
              <a:effectLst>
                <a:glow rad="1270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grpSp>
        <p:nvGrpSpPr>
          <p:cNvPr id="38" name="グループ化 37"/>
          <p:cNvGrpSpPr/>
          <p:nvPr/>
        </p:nvGrpSpPr>
        <p:grpSpPr>
          <a:xfrm rot="1384397">
            <a:off x="9083522" y="4639660"/>
            <a:ext cx="2121862" cy="1921846"/>
            <a:chOff x="8187161" y="4386559"/>
            <a:chExt cx="2121862" cy="1921846"/>
          </a:xfrm>
        </p:grpSpPr>
        <p:pic>
          <p:nvPicPr>
            <p:cNvPr id="43" name="図 42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201625">
              <a:off x="8951768" y="5467481"/>
              <a:ext cx="716046" cy="965802"/>
            </a:xfrm>
            <a:prstGeom prst="rect">
              <a:avLst/>
            </a:prstGeom>
            <a:effectLst>
              <a:glow rad="254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図 4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56555">
              <a:off x="8187161" y="4386559"/>
              <a:ext cx="2121862" cy="18790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6" name="テキスト ボックス 45"/>
          <p:cNvSpPr txBox="1"/>
          <p:nvPr/>
        </p:nvSpPr>
        <p:spPr>
          <a:xfrm>
            <a:off x="9640426" y="5928683"/>
            <a:ext cx="2379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被</a:t>
            </a:r>
            <a:r>
              <a:rPr lang="ja-JP" altLang="en-US" sz="2000" dirty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ダメ</a:t>
            </a:r>
            <a:r>
              <a:rPr lang="ja-JP" altLang="en-US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や</a:t>
            </a:r>
            <a:r>
              <a:rPr lang="ja-JP" altLang="en-US" sz="2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時間経過</a:t>
            </a:r>
            <a:endParaRPr lang="en-US" altLang="ja-JP" sz="2000" dirty="0" smtClean="0">
              <a:effectLst>
                <a:glow rad="1270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  <a:p>
            <a:r>
              <a:rPr kumimoji="1" lang="ja-JP" altLang="en-US" sz="2000" dirty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　</a:t>
            </a:r>
            <a:r>
              <a:rPr kumimoji="1" lang="ja-JP" altLang="en-US" sz="2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　で割</a:t>
            </a:r>
            <a:r>
              <a:rPr kumimoji="1" lang="ja-JP" altLang="en-US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れてしまう</a:t>
            </a:r>
            <a:endParaRPr kumimoji="1" lang="ja-JP" altLang="en-US" dirty="0">
              <a:effectLst>
                <a:glow rad="1270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49" name="下矢印 48"/>
          <p:cNvSpPr/>
          <p:nvPr/>
        </p:nvSpPr>
        <p:spPr>
          <a:xfrm flipV="1">
            <a:off x="9758165" y="4700912"/>
            <a:ext cx="334674" cy="265116"/>
          </a:xfrm>
          <a:prstGeom prst="downArrow">
            <a:avLst/>
          </a:prstGeom>
          <a:solidFill>
            <a:srgbClr val="FFC000"/>
          </a:solidFill>
          <a:ln>
            <a:noFill/>
          </a:ln>
          <a:effectLst>
            <a:glow rad="762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154375" y="4489524"/>
            <a:ext cx="1877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卵</a:t>
            </a:r>
            <a:r>
              <a:rPr kumimoji="1" lang="ja-JP" altLang="en-US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に</a:t>
            </a:r>
            <a:r>
              <a:rPr lang="ja-JP" altLang="en-US" sz="2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乗</a:t>
            </a:r>
            <a:r>
              <a:rPr lang="ja-JP" altLang="en-US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って</a:t>
            </a:r>
            <a:endParaRPr lang="en-US" altLang="ja-JP" dirty="0" smtClean="0">
              <a:effectLst>
                <a:glow rad="1270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  <a:p>
            <a:r>
              <a:rPr kumimoji="1" lang="ja-JP" altLang="en-US" sz="2000" dirty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　</a:t>
            </a:r>
            <a:r>
              <a:rPr lang="ja-JP" altLang="en-US" sz="2000" dirty="0" smtClean="0">
                <a:solidFill>
                  <a:srgbClr val="FFC000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スピード</a:t>
            </a:r>
            <a:r>
              <a:rPr lang="en-US" altLang="ja-JP" sz="2000" dirty="0" smtClean="0">
                <a:solidFill>
                  <a:srgbClr val="FFC000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UP</a:t>
            </a:r>
            <a:endParaRPr kumimoji="1" lang="ja-JP" altLang="en-US" sz="2000" dirty="0">
              <a:solidFill>
                <a:srgbClr val="FFC000"/>
              </a:solidFill>
              <a:effectLst>
                <a:glow rad="101600">
                  <a:schemeClr val="tx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984" y="5137074"/>
            <a:ext cx="2941995" cy="1298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93" b="41149"/>
          <a:stretch/>
        </p:blipFill>
        <p:spPr>
          <a:xfrm>
            <a:off x="5830272" y="5129614"/>
            <a:ext cx="1870290" cy="762821"/>
          </a:xfrm>
          <a:prstGeom prst="rect">
            <a:avLst/>
          </a:prstGeom>
          <a:effectLst/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5609" flipH="1">
            <a:off x="4660509" y="4535362"/>
            <a:ext cx="1400109" cy="21564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テキスト ボックス 38"/>
          <p:cNvSpPr txBox="1"/>
          <p:nvPr/>
        </p:nvSpPr>
        <p:spPr>
          <a:xfrm>
            <a:off x="6074603" y="4614436"/>
            <a:ext cx="2658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踏</a:t>
            </a:r>
            <a:r>
              <a:rPr kumimoji="1" lang="ja-JP" altLang="en-US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んだ</a:t>
            </a:r>
            <a:endParaRPr kumimoji="1" lang="en-US" altLang="ja-JP" dirty="0" smtClean="0">
              <a:effectLst>
                <a:glow rad="1270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  <a:p>
            <a:r>
              <a:rPr lang="ja-JP" altLang="en-US" sz="2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　</a:t>
            </a:r>
            <a:r>
              <a:rPr kumimoji="1" lang="ja-JP" altLang="en-US" sz="2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ニワトリ</a:t>
            </a:r>
            <a:r>
              <a:rPr kumimoji="1" lang="ja-JP" altLang="en-US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の</a:t>
            </a:r>
            <a:endParaRPr kumimoji="1" lang="ja-JP" altLang="en-US" sz="2000" dirty="0">
              <a:effectLst>
                <a:glow rad="1270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grpSp>
        <p:nvGrpSpPr>
          <p:cNvPr id="41" name="グループ化 40"/>
          <p:cNvGrpSpPr/>
          <p:nvPr/>
        </p:nvGrpSpPr>
        <p:grpSpPr>
          <a:xfrm>
            <a:off x="4859326" y="6002760"/>
            <a:ext cx="2563848" cy="504344"/>
            <a:chOff x="4932602" y="5971637"/>
            <a:chExt cx="2563848" cy="504344"/>
          </a:xfrm>
        </p:grpSpPr>
        <p:sp>
          <p:nvSpPr>
            <p:cNvPr id="48" name="下矢印 47"/>
            <p:cNvSpPr/>
            <p:nvPr/>
          </p:nvSpPr>
          <p:spPr>
            <a:xfrm>
              <a:off x="7177554" y="5971637"/>
              <a:ext cx="318896" cy="282101"/>
            </a:xfrm>
            <a:prstGeom prst="downArrow">
              <a:avLst/>
            </a:prstGeom>
            <a:solidFill>
              <a:srgbClr val="002060"/>
            </a:solidFill>
            <a:ln>
              <a:noFill/>
            </a:ln>
            <a:effectLst>
              <a:glow rad="127000">
                <a:schemeClr val="bg1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>
                  <a:glow rad="127000">
                    <a:schemeClr val="bg1"/>
                  </a:glow>
                </a:effectLst>
              </a:endParaRPr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4932602" y="6014316"/>
              <a:ext cx="2350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dirty="0" smtClean="0">
                  <a:solidFill>
                    <a:srgbClr val="002060"/>
                  </a:solidFill>
                  <a:effectLst>
                    <a:glow rad="127000">
                      <a:schemeClr val="bg1"/>
                    </a:glow>
                  </a:effectLst>
                  <a:latin typeface="07ラノベPOP" panose="02000800000000000000" pitchFamily="50" charset="-128"/>
                  <a:ea typeface="07ラノベPOP" panose="02000800000000000000" pitchFamily="50" charset="-128"/>
                </a:rPr>
                <a:t>スピード</a:t>
              </a:r>
              <a:r>
                <a:rPr lang="en-US" altLang="ja-JP" sz="2400" dirty="0" smtClean="0">
                  <a:solidFill>
                    <a:srgbClr val="002060"/>
                  </a:solidFill>
                  <a:effectLst>
                    <a:glow rad="127000">
                      <a:schemeClr val="bg1"/>
                    </a:glow>
                  </a:effectLst>
                  <a:latin typeface="07ラノベPOP" panose="02000800000000000000" pitchFamily="50" charset="-128"/>
                  <a:ea typeface="07ラノベPOP" panose="02000800000000000000" pitchFamily="50" charset="-128"/>
                </a:rPr>
                <a:t>DOWN</a:t>
              </a:r>
              <a:endParaRPr kumimoji="1" lang="ja-JP" altLang="en-US" sz="2400" dirty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endParaRPr>
            </a:p>
          </p:txBody>
        </p:sp>
      </p:grpSp>
      <p:sp>
        <p:nvSpPr>
          <p:cNvPr id="44" name="下矢印 43"/>
          <p:cNvSpPr/>
          <p:nvPr/>
        </p:nvSpPr>
        <p:spPr>
          <a:xfrm>
            <a:off x="2185480" y="2516690"/>
            <a:ext cx="977832" cy="1038248"/>
          </a:xfrm>
          <a:prstGeom prst="down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下矢印 50"/>
          <p:cNvSpPr/>
          <p:nvPr/>
        </p:nvSpPr>
        <p:spPr>
          <a:xfrm>
            <a:off x="6127155" y="2512256"/>
            <a:ext cx="977832" cy="1038248"/>
          </a:xfrm>
          <a:prstGeom prst="downArrow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下矢印 51"/>
          <p:cNvSpPr/>
          <p:nvPr/>
        </p:nvSpPr>
        <p:spPr>
          <a:xfrm>
            <a:off x="10096296" y="2520341"/>
            <a:ext cx="977832" cy="1038248"/>
          </a:xfrm>
          <a:prstGeom prst="downArrow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366869" y="1686571"/>
            <a:ext cx="11438164" cy="86220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494475" y="1766676"/>
            <a:ext cx="11191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道</a:t>
            </a:r>
            <a:r>
              <a:rPr lang="ja-JP" altLang="en-US" sz="36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の</a:t>
            </a:r>
            <a:r>
              <a:rPr lang="ja-JP" altLang="en-US" sz="4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餌</a:t>
            </a:r>
            <a:r>
              <a:rPr lang="ja-JP" altLang="en-US" sz="36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を</a:t>
            </a:r>
            <a:r>
              <a:rPr lang="ja-JP" altLang="en-US" sz="4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食</a:t>
            </a:r>
            <a:r>
              <a:rPr lang="ja-JP" altLang="en-US" sz="36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べて</a:t>
            </a:r>
            <a:r>
              <a:rPr lang="ja-JP" altLang="en-US" sz="4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卵</a:t>
            </a:r>
            <a:r>
              <a:rPr lang="ja-JP" altLang="en-US" sz="36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を</a:t>
            </a:r>
            <a:r>
              <a:rPr lang="ja-JP" altLang="en-US" sz="4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産</a:t>
            </a:r>
            <a:r>
              <a:rPr lang="ja-JP" altLang="en-US" sz="36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む</a:t>
            </a:r>
            <a:r>
              <a:rPr lang="ja-JP" altLang="en-US" sz="4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！卵</a:t>
            </a:r>
            <a:r>
              <a:rPr lang="ja-JP" altLang="en-US" sz="36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は</a:t>
            </a:r>
            <a:r>
              <a:rPr lang="en-US" altLang="ja-JP" sz="4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3</a:t>
            </a:r>
            <a:r>
              <a:rPr lang="ja-JP" altLang="en-US" sz="4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個</a:t>
            </a:r>
            <a:r>
              <a:rPr lang="ja-JP" altLang="en-US" sz="36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まで</a:t>
            </a:r>
            <a:r>
              <a:rPr lang="ja-JP" altLang="en-US" sz="4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所持可能</a:t>
            </a:r>
            <a:r>
              <a:rPr lang="ja-JP" altLang="en-US" sz="36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！</a:t>
            </a:r>
            <a:endParaRPr kumimoji="1" lang="ja-JP" altLang="en-US" sz="3600" dirty="0">
              <a:effectLst>
                <a:glow rad="1270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grpSp>
        <p:nvGrpSpPr>
          <p:cNvPr id="57" name="グループ化 56"/>
          <p:cNvGrpSpPr/>
          <p:nvPr/>
        </p:nvGrpSpPr>
        <p:grpSpPr>
          <a:xfrm>
            <a:off x="8515980" y="2395204"/>
            <a:ext cx="1466545" cy="1176775"/>
            <a:chOff x="9571681" y="1988588"/>
            <a:chExt cx="1466545" cy="11767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6" name="図 55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91428">
              <a:off x="10032807" y="2152608"/>
              <a:ext cx="1005419" cy="1005419"/>
            </a:xfrm>
            <a:prstGeom prst="rect">
              <a:avLst/>
            </a:prstGeom>
          </p:spPr>
        </p:pic>
        <p:pic>
          <p:nvPicPr>
            <p:cNvPr id="55" name="図 54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91715">
              <a:off x="9571681" y="1988588"/>
              <a:ext cx="1176775" cy="1176775"/>
            </a:xfrm>
            <a:prstGeom prst="rect">
              <a:avLst/>
            </a:prstGeom>
          </p:spPr>
        </p:pic>
      </p:grpSp>
      <p:sp>
        <p:nvSpPr>
          <p:cNvPr id="59" name="テキスト ボックス 58"/>
          <p:cNvSpPr txBox="1"/>
          <p:nvPr/>
        </p:nvSpPr>
        <p:spPr>
          <a:xfrm>
            <a:off x="8478943" y="3116777"/>
            <a:ext cx="1877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C000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トウモロコシ</a:t>
            </a:r>
            <a:endParaRPr kumimoji="1" lang="ja-JP" altLang="en-US" sz="2000" dirty="0">
              <a:solidFill>
                <a:srgbClr val="FFC000"/>
              </a:solidFill>
              <a:effectLst>
                <a:glow rad="101600">
                  <a:schemeClr val="tx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4565745" y="2441556"/>
            <a:ext cx="1378881" cy="975994"/>
            <a:chOff x="4565745" y="2376240"/>
            <a:chExt cx="1378881" cy="975994"/>
          </a:xfrm>
        </p:grpSpPr>
        <p:pic>
          <p:nvPicPr>
            <p:cNvPr id="61" name="図 6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915135">
              <a:off x="4605253" y="2507516"/>
              <a:ext cx="805210" cy="88422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0" name="図 5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97779">
              <a:off x="5114622" y="2376240"/>
              <a:ext cx="830004" cy="9114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2" name="テキスト ボックス 61"/>
          <p:cNvSpPr txBox="1"/>
          <p:nvPr/>
        </p:nvSpPr>
        <p:spPr>
          <a:xfrm>
            <a:off x="4819318" y="3117862"/>
            <a:ext cx="1010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B0F0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ブドウ</a:t>
            </a:r>
            <a:endParaRPr kumimoji="1" lang="ja-JP" altLang="en-US" sz="2000" dirty="0">
              <a:solidFill>
                <a:srgbClr val="00B0F0"/>
              </a:solidFill>
              <a:effectLst>
                <a:glow rad="101600">
                  <a:schemeClr val="tx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pic>
        <p:nvPicPr>
          <p:cNvPr id="63" name="図 62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67" b="100000" l="99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9" y="2150535"/>
            <a:ext cx="1949281" cy="15814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4" name="テキスト ボックス 63"/>
          <p:cNvSpPr txBox="1"/>
          <p:nvPr/>
        </p:nvSpPr>
        <p:spPr>
          <a:xfrm>
            <a:off x="1026085" y="3113994"/>
            <a:ext cx="1010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0000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お肉</a:t>
            </a:r>
            <a:endParaRPr kumimoji="1" lang="ja-JP" altLang="en-US" sz="2000" dirty="0">
              <a:solidFill>
                <a:srgbClr val="FF0000"/>
              </a:solidFill>
              <a:effectLst>
                <a:glow rad="101600">
                  <a:schemeClr val="tx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18426" y="108858"/>
            <a:ext cx="1248924" cy="1361437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2307">
            <a:off x="10519727" y="1121317"/>
            <a:ext cx="202534" cy="243068"/>
          </a:xfrm>
          <a:prstGeom prst="rect">
            <a:avLst/>
          </a:prstGeom>
          <a:noFill/>
          <a:effectLst>
            <a:glow rad="25400">
              <a:schemeClr val="tx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図 6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2307">
            <a:off x="11165990" y="1116737"/>
            <a:ext cx="202534" cy="243068"/>
          </a:xfrm>
          <a:prstGeom prst="rect">
            <a:avLst/>
          </a:prstGeom>
          <a:effectLst>
            <a:glow rad="25400">
              <a:schemeClr val="tx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2307">
            <a:off x="10838945" y="1117374"/>
            <a:ext cx="202534" cy="243068"/>
          </a:xfrm>
          <a:prstGeom prst="rect">
            <a:avLst/>
          </a:prstGeom>
          <a:effectLst>
            <a:glow rad="25400">
              <a:schemeClr val="tx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146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3104" y="-26467"/>
            <a:ext cx="3002989" cy="483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err="1" smtClean="0">
                <a:effectLst>
                  <a:glow rad="1016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UniquePoint</a:t>
            </a:r>
            <a:endParaRPr lang="ja-JP" altLang="en-US" sz="6000" b="1" dirty="0">
              <a:effectLst>
                <a:glow rad="1016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75169" y="385517"/>
            <a:ext cx="2572831" cy="839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b="1" dirty="0" smtClean="0">
                <a:effectLst>
                  <a:glow rad="1016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特徴</a:t>
            </a:r>
            <a:endParaRPr lang="ja-JP" altLang="en-US" sz="6000" b="1" dirty="0">
              <a:effectLst>
                <a:glow rad="1016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95736" y="1389428"/>
            <a:ext cx="11984528" cy="5399170"/>
          </a:xfrm>
          <a:prstGeom prst="rect">
            <a:avLst/>
          </a:prstGeom>
          <a:solidFill>
            <a:schemeClr val="bg1">
              <a:alpha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746913" y="137116"/>
            <a:ext cx="836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dirty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卵</a:t>
            </a:r>
            <a:r>
              <a:rPr lang="ja-JP" altLang="en-US" sz="48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の</a:t>
            </a:r>
            <a:r>
              <a:rPr lang="ja-JP" altLang="en-US" sz="6000" dirty="0" smtClean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育成 </a:t>
            </a:r>
            <a:r>
              <a:rPr lang="en-US" altLang="ja-JP" sz="6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‣</a:t>
            </a:r>
            <a:r>
              <a:rPr lang="en-US" altLang="ja-JP" sz="6000" dirty="0" smtClean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 </a:t>
            </a:r>
            <a:r>
              <a:rPr lang="ja-JP" altLang="en-US" sz="6000" dirty="0" smtClean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ひよこ</a:t>
            </a:r>
            <a:r>
              <a:rPr lang="ja-JP" altLang="en-US" sz="48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の</a:t>
            </a:r>
            <a:r>
              <a:rPr lang="ja-JP" altLang="en-US" sz="6000" dirty="0" smtClean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効果</a:t>
            </a:r>
            <a:endParaRPr kumimoji="1" lang="ja-JP" altLang="en-US" sz="6000" dirty="0">
              <a:solidFill>
                <a:srgbClr val="FFFF00"/>
              </a:solidFill>
              <a:effectLst>
                <a:glow rad="127000">
                  <a:schemeClr val="tx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10" name="フローチャート: 代替処理 9"/>
          <p:cNvSpPr/>
          <p:nvPr/>
        </p:nvSpPr>
        <p:spPr>
          <a:xfrm>
            <a:off x="262460" y="1525358"/>
            <a:ext cx="3766927" cy="5126651"/>
          </a:xfrm>
          <a:prstGeom prst="flowChartAlternateProcess">
            <a:avLst/>
          </a:prstGeom>
          <a:solidFill>
            <a:schemeClr val="bg2">
              <a:lumMod val="25000"/>
              <a:alpha val="76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ローチャート: 代替処理 11"/>
          <p:cNvSpPr/>
          <p:nvPr/>
        </p:nvSpPr>
        <p:spPr>
          <a:xfrm>
            <a:off x="4212536" y="1532904"/>
            <a:ext cx="3766927" cy="5126651"/>
          </a:xfrm>
          <a:prstGeom prst="flowChartAlternateProcess">
            <a:avLst/>
          </a:prstGeom>
          <a:solidFill>
            <a:schemeClr val="bg2">
              <a:lumMod val="25000"/>
              <a:alpha val="76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ローチャート: 代替処理 12"/>
          <p:cNvSpPr/>
          <p:nvPr/>
        </p:nvSpPr>
        <p:spPr>
          <a:xfrm>
            <a:off x="8142516" y="1525358"/>
            <a:ext cx="3766927" cy="5126651"/>
          </a:xfrm>
          <a:prstGeom prst="flowChartAlternateProcess">
            <a:avLst/>
          </a:prstGeom>
          <a:solidFill>
            <a:schemeClr val="bg2">
              <a:lumMod val="25000"/>
              <a:alpha val="76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25191" y="1671599"/>
            <a:ext cx="301844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817329" y="1669795"/>
            <a:ext cx="3003396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753708" y="1677229"/>
            <a:ext cx="2999679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709141" y="1669575"/>
            <a:ext cx="1587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 smtClean="0">
                <a:solidFill>
                  <a:srgbClr val="FF0000"/>
                </a:solidFill>
                <a:effectLst>
                  <a:glow rad="889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攻撃</a:t>
            </a:r>
            <a:endParaRPr kumimoji="1" lang="ja-JP" altLang="en-US" sz="5400" dirty="0">
              <a:solidFill>
                <a:srgbClr val="FF0000"/>
              </a:solidFill>
              <a:effectLst>
                <a:glow rad="88900">
                  <a:schemeClr val="tx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670929" y="1676820"/>
            <a:ext cx="1587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 smtClean="0">
                <a:solidFill>
                  <a:srgbClr val="0070C0"/>
                </a:solidFill>
                <a:effectLst>
                  <a:glow rad="889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妨害</a:t>
            </a:r>
            <a:endParaRPr kumimoji="1" lang="ja-JP" altLang="en-US" sz="5400" dirty="0">
              <a:solidFill>
                <a:srgbClr val="0070C0"/>
              </a:solidFill>
              <a:effectLst>
                <a:glow rad="88900">
                  <a:schemeClr val="tx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624896" y="1658424"/>
            <a:ext cx="1635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 smtClean="0">
                <a:solidFill>
                  <a:srgbClr val="FFC000"/>
                </a:solidFill>
                <a:effectLst>
                  <a:glow rad="889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加速</a:t>
            </a:r>
            <a:endParaRPr kumimoji="1" lang="ja-JP" altLang="en-US" sz="5400" dirty="0">
              <a:solidFill>
                <a:srgbClr val="FFC000"/>
              </a:solidFill>
              <a:effectLst>
                <a:glow rad="88900">
                  <a:schemeClr val="tx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406936" y="2662145"/>
            <a:ext cx="3505856" cy="186837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324252" y="2692111"/>
            <a:ext cx="3505856" cy="183633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257903" y="2691784"/>
            <a:ext cx="3505856" cy="183666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28"/>
          <a:stretch/>
        </p:blipFill>
        <p:spPr>
          <a:xfrm>
            <a:off x="7788666" y="1337173"/>
            <a:ext cx="2067161" cy="1573295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704" y="1121321"/>
            <a:ext cx="1969327" cy="1746137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24714">
            <a:off x="-133132" y="1344029"/>
            <a:ext cx="1945385" cy="1681136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3866" y="3252903"/>
            <a:ext cx="1821772" cy="1520714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1177221" y="2561658"/>
            <a:ext cx="312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ひよこ</a:t>
            </a:r>
            <a:r>
              <a:rPr lang="ja-JP" altLang="en-US" sz="2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が</a:t>
            </a:r>
            <a:r>
              <a:rPr lang="ja-JP" altLang="en-US" sz="2400" dirty="0">
                <a:solidFill>
                  <a:srgbClr val="FFC0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近</a:t>
            </a:r>
            <a:r>
              <a:rPr lang="ja-JP" altLang="en-US" sz="2000" dirty="0" smtClean="0">
                <a:solidFill>
                  <a:srgbClr val="FFC0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くの</a:t>
            </a:r>
            <a:endParaRPr lang="en-US" altLang="ja-JP" sz="2000" dirty="0" smtClean="0">
              <a:solidFill>
                <a:srgbClr val="FFC000"/>
              </a:solidFill>
              <a:effectLst>
                <a:glow rad="127000">
                  <a:schemeClr val="tx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  <a:p>
            <a:r>
              <a:rPr lang="ja-JP" altLang="en-US" sz="2000" dirty="0">
                <a:solidFill>
                  <a:srgbClr val="FFC0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　</a:t>
            </a:r>
            <a:r>
              <a:rPr lang="ja-JP" altLang="en-US" sz="2000" dirty="0" smtClean="0">
                <a:solidFill>
                  <a:srgbClr val="FFC0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　</a:t>
            </a:r>
            <a:r>
              <a:rPr lang="ja-JP" altLang="en-US" sz="2400" dirty="0" smtClean="0">
                <a:solidFill>
                  <a:srgbClr val="FFC0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相手</a:t>
            </a:r>
            <a:r>
              <a:rPr lang="ja-JP" altLang="en-US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を</a:t>
            </a:r>
            <a:r>
              <a:rPr lang="ja-JP" altLang="en-US" sz="24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範囲攻撃</a:t>
            </a:r>
            <a:r>
              <a:rPr lang="ja-JP" altLang="en-US" sz="2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！</a:t>
            </a:r>
            <a:endParaRPr kumimoji="1" lang="ja-JP" altLang="en-US" sz="2000" dirty="0">
              <a:effectLst>
                <a:glow rad="1270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32" name="爆発 1 31"/>
          <p:cNvSpPr/>
          <p:nvPr/>
        </p:nvSpPr>
        <p:spPr>
          <a:xfrm flipH="1">
            <a:off x="1105311" y="3448587"/>
            <a:ext cx="629693" cy="742388"/>
          </a:xfrm>
          <a:prstGeom prst="irregularSeal1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94512">
            <a:off x="570362" y="3272201"/>
            <a:ext cx="785092" cy="1111680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43" name="正方形/長方形 42"/>
          <p:cNvSpPr/>
          <p:nvPr/>
        </p:nvSpPr>
        <p:spPr>
          <a:xfrm>
            <a:off x="388503" y="4615177"/>
            <a:ext cx="3505856" cy="19443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23" y="4824108"/>
            <a:ext cx="796871" cy="831938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700" y="5523911"/>
            <a:ext cx="470767" cy="413453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363" y="5789585"/>
            <a:ext cx="688531" cy="604706"/>
          </a:xfrm>
          <a:prstGeom prst="rect">
            <a:avLst/>
          </a:prstGeom>
        </p:spPr>
      </p:pic>
      <p:sp>
        <p:nvSpPr>
          <p:cNvPr id="38" name="下カーブ矢印 37"/>
          <p:cNvSpPr/>
          <p:nvPr/>
        </p:nvSpPr>
        <p:spPr>
          <a:xfrm rot="4244322" flipH="1">
            <a:off x="2130236" y="5047222"/>
            <a:ext cx="1331251" cy="540399"/>
          </a:xfrm>
          <a:prstGeom prst="curvedDownArrow">
            <a:avLst/>
          </a:prstGeom>
          <a:solidFill>
            <a:srgbClr val="FF33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42868" y="4862736"/>
            <a:ext cx="77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solidFill>
                  <a:srgbClr val="FFFF00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1</a:t>
            </a:r>
            <a:r>
              <a:rPr kumimoji="1" lang="ja-JP" altLang="en-US" sz="2000" dirty="0" smtClean="0">
                <a:solidFill>
                  <a:srgbClr val="FFFF00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位</a:t>
            </a:r>
            <a:endParaRPr kumimoji="1" lang="ja-JP" altLang="en-US" sz="2000" dirty="0">
              <a:solidFill>
                <a:srgbClr val="FFFF00"/>
              </a:solidFill>
              <a:effectLst>
                <a:glow rad="101600">
                  <a:schemeClr val="tx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157060" y="5500735"/>
            <a:ext cx="772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7</a:t>
            </a:r>
            <a:r>
              <a:rPr kumimoji="1" lang="ja-JP" altLang="en-US" sz="2400" dirty="0" smtClean="0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位</a:t>
            </a:r>
            <a:endParaRPr kumimoji="1" lang="ja-JP" altLang="en-US" sz="2400" dirty="0">
              <a:solidFill>
                <a:srgbClr val="002060"/>
              </a:solidFill>
              <a:effectLst>
                <a:glow rad="1016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41" name="爆発 1 40"/>
          <p:cNvSpPr/>
          <p:nvPr/>
        </p:nvSpPr>
        <p:spPr>
          <a:xfrm flipH="1">
            <a:off x="1459318" y="4973943"/>
            <a:ext cx="372540" cy="394730"/>
          </a:xfrm>
          <a:prstGeom prst="irregularSeal1">
            <a:avLst/>
          </a:prstGeom>
          <a:solidFill>
            <a:srgbClr val="FFC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90959">
            <a:off x="1670167" y="4620188"/>
            <a:ext cx="553436" cy="783658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29" name="テキスト ボックス 28"/>
          <p:cNvSpPr txBox="1"/>
          <p:nvPr/>
        </p:nvSpPr>
        <p:spPr>
          <a:xfrm>
            <a:off x="557766" y="6072063"/>
            <a:ext cx="3364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C0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1</a:t>
            </a:r>
            <a:r>
              <a:rPr kumimoji="1" lang="ja-JP" altLang="en-US" sz="2400" dirty="0" smtClean="0">
                <a:solidFill>
                  <a:srgbClr val="FFC0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位</a:t>
            </a:r>
            <a:r>
              <a:rPr kumimoji="1" lang="ja-JP" altLang="en-US" sz="2000" dirty="0" smtClean="0">
                <a:solidFill>
                  <a:srgbClr val="FFC0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の</a:t>
            </a:r>
            <a:r>
              <a:rPr kumimoji="1" lang="ja-JP" altLang="en-US" sz="2400" dirty="0" smtClean="0">
                <a:solidFill>
                  <a:srgbClr val="FFC0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相手</a:t>
            </a:r>
            <a:r>
              <a:rPr kumimoji="1" lang="ja-JP" altLang="en-US" sz="2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を</a:t>
            </a:r>
            <a:r>
              <a:rPr kumimoji="1" lang="ja-JP" altLang="en-US" sz="24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範囲攻撃！</a:t>
            </a:r>
            <a:endParaRPr kumimoji="1" lang="ja-JP" altLang="en-US" sz="2400" dirty="0">
              <a:effectLst>
                <a:glow rad="1270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4333069" y="4631916"/>
            <a:ext cx="3505856" cy="193747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8276935" y="4638020"/>
            <a:ext cx="3505856" cy="19214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3733" y="3412458"/>
            <a:ext cx="838171" cy="699659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04" y="3329026"/>
            <a:ext cx="732137" cy="705680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535" y="3101252"/>
            <a:ext cx="1041156" cy="923159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80"/>
          <a:stretch/>
        </p:blipFill>
        <p:spPr>
          <a:xfrm>
            <a:off x="5258206" y="3562219"/>
            <a:ext cx="1660468" cy="954026"/>
          </a:xfrm>
          <a:prstGeom prst="rect">
            <a:avLst/>
          </a:prstGeom>
        </p:spPr>
      </p:pic>
      <p:sp>
        <p:nvSpPr>
          <p:cNvPr id="50" name="テキスト ボックス 49"/>
          <p:cNvSpPr txBox="1"/>
          <p:nvPr/>
        </p:nvSpPr>
        <p:spPr>
          <a:xfrm rot="21100731">
            <a:off x="4388074" y="4093080"/>
            <a:ext cx="145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ぴよぉー！</a:t>
            </a:r>
            <a:endParaRPr kumimoji="1" lang="ja-JP" altLang="en-US" dirty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 rot="334927">
            <a:off x="6722536" y="4186476"/>
            <a:ext cx="1125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ぴよぉー！</a:t>
            </a:r>
            <a:endParaRPr kumimoji="1" lang="ja-JP" altLang="en-US" sz="1400" dirty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4284387" y="2623720"/>
            <a:ext cx="35994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大声</a:t>
            </a:r>
            <a:r>
              <a:rPr kumimoji="1" lang="ja-JP" altLang="en-US" sz="2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で</a:t>
            </a:r>
            <a:r>
              <a:rPr kumimoji="1" lang="ja-JP" altLang="en-US" sz="24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泣</a:t>
            </a:r>
            <a:r>
              <a:rPr kumimoji="1" lang="ja-JP" altLang="en-US" sz="2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き</a:t>
            </a:r>
            <a:r>
              <a:rPr lang="ja-JP" altLang="en-US" sz="2400" dirty="0" smtClean="0">
                <a:solidFill>
                  <a:srgbClr val="FFC000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周囲</a:t>
            </a:r>
            <a:r>
              <a:rPr lang="ja-JP" altLang="en-US" sz="2000" dirty="0" smtClean="0">
                <a:solidFill>
                  <a:srgbClr val="FFC000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の</a:t>
            </a:r>
            <a:r>
              <a:rPr lang="ja-JP" altLang="en-US" sz="2400" dirty="0" smtClean="0">
                <a:solidFill>
                  <a:srgbClr val="FFC000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相手</a:t>
            </a:r>
            <a:r>
              <a:rPr lang="ja-JP" altLang="en-US" sz="2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を</a:t>
            </a:r>
            <a:endParaRPr lang="en-US" altLang="ja-JP" sz="2000" dirty="0" smtClean="0">
              <a:effectLst>
                <a:glow rad="1270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  <a:p>
            <a:r>
              <a:rPr lang="ja-JP" altLang="en-US" sz="2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　　　　　  スピード</a:t>
            </a:r>
            <a:r>
              <a:rPr lang="en-US" altLang="ja-JP" sz="2000" dirty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DOWN !</a:t>
            </a:r>
            <a:endParaRPr kumimoji="1" lang="ja-JP" altLang="en-US" sz="2000" dirty="0">
              <a:effectLst>
                <a:glow rad="1270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pic>
        <p:nvPicPr>
          <p:cNvPr id="68" name="図 6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1756">
            <a:off x="4966902" y="4944978"/>
            <a:ext cx="732137" cy="705680"/>
          </a:xfrm>
          <a:prstGeom prst="rect">
            <a:avLst/>
          </a:prstGeom>
        </p:spPr>
      </p:pic>
      <p:pic>
        <p:nvPicPr>
          <p:cNvPr id="67" name="図 66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3717">
            <a:off x="5172544" y="4657793"/>
            <a:ext cx="822921" cy="734843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889" flipH="1">
            <a:off x="6408854" y="4722034"/>
            <a:ext cx="818247" cy="705680"/>
          </a:xfrm>
          <a:prstGeom prst="rect">
            <a:avLst/>
          </a:prstGeom>
        </p:spPr>
      </p:pic>
      <p:pic>
        <p:nvPicPr>
          <p:cNvPr id="70" name="図 6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5375" flipH="1">
            <a:off x="6111580" y="4486870"/>
            <a:ext cx="812544" cy="649219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53" y="5152287"/>
            <a:ext cx="1517822" cy="1333033"/>
          </a:xfrm>
          <a:prstGeom prst="rect">
            <a:avLst/>
          </a:prstGeom>
        </p:spPr>
      </p:pic>
      <p:grpSp>
        <p:nvGrpSpPr>
          <p:cNvPr id="75" name="グループ化 74"/>
          <p:cNvGrpSpPr/>
          <p:nvPr/>
        </p:nvGrpSpPr>
        <p:grpSpPr>
          <a:xfrm>
            <a:off x="4296718" y="5284267"/>
            <a:ext cx="1594079" cy="314831"/>
            <a:chOff x="4509307" y="6164141"/>
            <a:chExt cx="1594079" cy="314831"/>
          </a:xfrm>
        </p:grpSpPr>
        <p:sp>
          <p:nvSpPr>
            <p:cNvPr id="73" name="下矢印 72"/>
            <p:cNvSpPr/>
            <p:nvPr/>
          </p:nvSpPr>
          <p:spPr>
            <a:xfrm>
              <a:off x="5844731" y="6164141"/>
              <a:ext cx="258655" cy="252902"/>
            </a:xfrm>
            <a:prstGeom prst="downArrow">
              <a:avLst/>
            </a:prstGeom>
            <a:solidFill>
              <a:srgbClr val="002060"/>
            </a:solidFill>
            <a:ln>
              <a:noFill/>
            </a:ln>
            <a:effectLst>
              <a:glow rad="127000">
                <a:schemeClr val="bg1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>
                  <a:glow rad="127000">
                    <a:schemeClr val="bg1"/>
                  </a:glow>
                </a:effectLst>
              </a:endParaRPr>
            </a:p>
          </p:txBody>
        </p:sp>
        <p:sp>
          <p:nvSpPr>
            <p:cNvPr id="74" name="テキスト ボックス 73"/>
            <p:cNvSpPr txBox="1"/>
            <p:nvPr/>
          </p:nvSpPr>
          <p:spPr>
            <a:xfrm>
              <a:off x="4509307" y="6171195"/>
              <a:ext cx="15866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 dirty="0" smtClean="0">
                  <a:solidFill>
                    <a:srgbClr val="002060"/>
                  </a:solidFill>
                  <a:effectLst>
                    <a:glow rad="127000">
                      <a:schemeClr val="bg1"/>
                    </a:glow>
                  </a:effectLst>
                  <a:latin typeface="07ラノベPOP" panose="02000800000000000000" pitchFamily="50" charset="-128"/>
                  <a:ea typeface="07ラノベPOP" panose="02000800000000000000" pitchFamily="50" charset="-128"/>
                </a:rPr>
                <a:t>スピード</a:t>
              </a:r>
              <a:r>
                <a:rPr lang="en-US" altLang="ja-JP" sz="1400" dirty="0" smtClean="0">
                  <a:solidFill>
                    <a:srgbClr val="002060"/>
                  </a:solidFill>
                  <a:effectLst>
                    <a:glow rad="127000">
                      <a:schemeClr val="bg1"/>
                    </a:glow>
                  </a:effectLst>
                  <a:latin typeface="07ラノベPOP" panose="02000800000000000000" pitchFamily="50" charset="-128"/>
                  <a:ea typeface="07ラノベPOP" panose="02000800000000000000" pitchFamily="50" charset="-128"/>
                </a:rPr>
                <a:t>DOWN</a:t>
              </a:r>
              <a:endParaRPr kumimoji="1" lang="ja-JP" altLang="en-US" sz="1400" dirty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endParaRPr>
            </a:p>
          </p:txBody>
        </p:sp>
      </p:grpSp>
      <p:grpSp>
        <p:nvGrpSpPr>
          <p:cNvPr id="76" name="グループ化 75"/>
          <p:cNvGrpSpPr/>
          <p:nvPr/>
        </p:nvGrpSpPr>
        <p:grpSpPr>
          <a:xfrm>
            <a:off x="6378585" y="4990540"/>
            <a:ext cx="1258243" cy="261610"/>
            <a:chOff x="4509307" y="6187869"/>
            <a:chExt cx="1258243" cy="261610"/>
          </a:xfrm>
        </p:grpSpPr>
        <p:sp>
          <p:nvSpPr>
            <p:cNvPr id="77" name="下矢印 76"/>
            <p:cNvSpPr/>
            <p:nvPr/>
          </p:nvSpPr>
          <p:spPr>
            <a:xfrm>
              <a:off x="5576753" y="6188583"/>
              <a:ext cx="190797" cy="202523"/>
            </a:xfrm>
            <a:prstGeom prst="downArrow">
              <a:avLst/>
            </a:prstGeom>
            <a:solidFill>
              <a:srgbClr val="002060"/>
            </a:solidFill>
            <a:ln>
              <a:noFill/>
            </a:ln>
            <a:effectLst>
              <a:glow rad="127000">
                <a:schemeClr val="bg1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>
                  <a:glow rad="127000">
                    <a:schemeClr val="bg1"/>
                  </a:glow>
                </a:effectLst>
              </a:endParaRPr>
            </a:p>
          </p:txBody>
        </p:sp>
        <p:sp>
          <p:nvSpPr>
            <p:cNvPr id="78" name="テキスト ボックス 77"/>
            <p:cNvSpPr txBox="1"/>
            <p:nvPr/>
          </p:nvSpPr>
          <p:spPr>
            <a:xfrm>
              <a:off x="4509307" y="6187869"/>
              <a:ext cx="11723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dirty="0" smtClean="0">
                  <a:solidFill>
                    <a:srgbClr val="002060"/>
                  </a:solidFill>
                  <a:effectLst>
                    <a:glow rad="127000">
                      <a:schemeClr val="bg1"/>
                    </a:glow>
                  </a:effectLst>
                  <a:latin typeface="07ラノベPOP" panose="02000800000000000000" pitchFamily="50" charset="-128"/>
                  <a:ea typeface="07ラノベPOP" panose="02000800000000000000" pitchFamily="50" charset="-128"/>
                </a:rPr>
                <a:t>スピード</a:t>
              </a:r>
              <a:r>
                <a:rPr lang="en-US" altLang="ja-JP" sz="1100" dirty="0" smtClean="0">
                  <a:solidFill>
                    <a:srgbClr val="002060"/>
                  </a:solidFill>
                  <a:effectLst>
                    <a:glow rad="127000">
                      <a:schemeClr val="bg1"/>
                    </a:glow>
                  </a:effectLst>
                  <a:latin typeface="07ラノベPOP" panose="02000800000000000000" pitchFamily="50" charset="-128"/>
                  <a:ea typeface="07ラノベPOP" panose="02000800000000000000" pitchFamily="50" charset="-128"/>
                </a:rPr>
                <a:t>DOWN</a:t>
              </a:r>
              <a:endParaRPr kumimoji="1" lang="ja-JP" altLang="en-US" sz="1100" dirty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endParaRPr>
            </a:p>
          </p:txBody>
        </p:sp>
      </p:grpSp>
      <p:sp>
        <p:nvSpPr>
          <p:cNvPr id="71" name="テキスト ボックス 70"/>
          <p:cNvSpPr txBox="1"/>
          <p:nvPr/>
        </p:nvSpPr>
        <p:spPr>
          <a:xfrm>
            <a:off x="4229956" y="5859055"/>
            <a:ext cx="3834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rgbClr val="FFC000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全体</a:t>
            </a:r>
            <a:r>
              <a:rPr lang="ja-JP" altLang="en-US" dirty="0" smtClean="0">
                <a:solidFill>
                  <a:srgbClr val="FFC000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に</a:t>
            </a:r>
            <a:r>
              <a:rPr lang="ja-JP" altLang="en-US" sz="2000" dirty="0" smtClean="0">
                <a:solidFill>
                  <a:srgbClr val="FFC000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大</a:t>
            </a:r>
            <a:r>
              <a:rPr lang="ja-JP" altLang="en-US" dirty="0" smtClean="0">
                <a:solidFill>
                  <a:srgbClr val="FFC000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きな</a:t>
            </a:r>
            <a:r>
              <a:rPr kumimoji="1" lang="ja-JP" altLang="en-US" dirty="0" smtClean="0">
                <a:solidFill>
                  <a:srgbClr val="FFC000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ひよこ</a:t>
            </a:r>
            <a:r>
              <a:rPr kumimoji="1" lang="ja-JP" altLang="en-US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を</a:t>
            </a:r>
            <a:endParaRPr kumimoji="1" lang="en-US" altLang="ja-JP" dirty="0" smtClean="0">
              <a:effectLst>
                <a:glow rad="1270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  <a:p>
            <a:r>
              <a:rPr lang="ja-JP" altLang="en-US" sz="2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　　　</a:t>
            </a:r>
            <a:r>
              <a:rPr kumimoji="1" lang="ja-JP" altLang="en-US" sz="2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乗</a:t>
            </a:r>
            <a:r>
              <a:rPr kumimoji="1" lang="ja-JP" altLang="en-US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せて</a:t>
            </a:r>
            <a:r>
              <a:rPr kumimoji="1" lang="ja-JP" altLang="en-US" sz="2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スピード</a:t>
            </a:r>
            <a:r>
              <a:rPr kumimoji="1" lang="en-US" altLang="ja-JP" sz="2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DOWN!</a:t>
            </a:r>
            <a:endParaRPr kumimoji="1" lang="ja-JP" altLang="en-US" sz="2000" dirty="0">
              <a:effectLst>
                <a:glow rad="1270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pic>
        <p:nvPicPr>
          <p:cNvPr id="81" name="図 8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35099" y="5711651"/>
            <a:ext cx="813208" cy="715609"/>
          </a:xfrm>
          <a:prstGeom prst="rect">
            <a:avLst/>
          </a:prstGeom>
        </p:spPr>
      </p:pic>
      <p:pic>
        <p:nvPicPr>
          <p:cNvPr id="82" name="図 8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72" b="34346"/>
          <a:stretch/>
        </p:blipFill>
        <p:spPr>
          <a:xfrm flipH="1">
            <a:off x="8285354" y="5905239"/>
            <a:ext cx="917177" cy="640527"/>
          </a:xfrm>
          <a:prstGeom prst="rect">
            <a:avLst/>
          </a:prstGeom>
        </p:spPr>
      </p:pic>
      <p:pic>
        <p:nvPicPr>
          <p:cNvPr id="84" name="図 8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837" y="5038644"/>
            <a:ext cx="869138" cy="837730"/>
          </a:xfrm>
          <a:prstGeom prst="rect">
            <a:avLst/>
          </a:prstGeom>
        </p:spPr>
      </p:pic>
      <p:sp>
        <p:nvSpPr>
          <p:cNvPr id="85" name="爆発 1 84"/>
          <p:cNvSpPr/>
          <p:nvPr/>
        </p:nvSpPr>
        <p:spPr>
          <a:xfrm flipH="1">
            <a:off x="9733963" y="5183997"/>
            <a:ext cx="732901" cy="582791"/>
          </a:xfrm>
          <a:prstGeom prst="irregularSeal1">
            <a:avLst/>
          </a:prstGeom>
          <a:solidFill>
            <a:srgbClr val="FFC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pic>
        <p:nvPicPr>
          <p:cNvPr id="79" name="図 7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28"/>
          <a:stretch/>
        </p:blipFill>
        <p:spPr>
          <a:xfrm rot="2985917">
            <a:off x="10114460" y="4803792"/>
            <a:ext cx="1262598" cy="960951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pic>
        <p:nvPicPr>
          <p:cNvPr id="80" name="図 7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29231" flipV="1">
            <a:off x="10256423" y="4478288"/>
            <a:ext cx="695229" cy="1040881"/>
          </a:xfrm>
          <a:prstGeom prst="rect">
            <a:avLst/>
          </a:prstGeom>
        </p:spPr>
      </p:pic>
      <p:sp>
        <p:nvSpPr>
          <p:cNvPr id="86" name="テキスト ボックス 85"/>
          <p:cNvSpPr txBox="1"/>
          <p:nvPr/>
        </p:nvSpPr>
        <p:spPr>
          <a:xfrm>
            <a:off x="8241884" y="5712706"/>
            <a:ext cx="3667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C000"/>
                </a:solidFill>
                <a:effectLst>
                  <a:glow rad="889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一定時間</a:t>
            </a:r>
            <a:endParaRPr kumimoji="1" lang="en-US" altLang="ja-JP" sz="2400" dirty="0" smtClean="0">
              <a:solidFill>
                <a:srgbClr val="FFC000"/>
              </a:solidFill>
              <a:effectLst>
                <a:glow rad="88900">
                  <a:schemeClr val="tx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  <a:p>
            <a:r>
              <a:rPr lang="ja-JP" altLang="en-US" sz="2000" dirty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　</a:t>
            </a:r>
            <a:r>
              <a:rPr lang="ja-JP" altLang="en-US" sz="24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ロケット</a:t>
            </a:r>
            <a:r>
              <a:rPr lang="ja-JP" altLang="en-US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ひよこに</a:t>
            </a:r>
            <a:r>
              <a:rPr lang="ja-JP" altLang="en-US" sz="24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乗</a:t>
            </a:r>
            <a:r>
              <a:rPr lang="ja-JP" altLang="en-US" sz="2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れる！</a:t>
            </a:r>
            <a:endParaRPr kumimoji="1" lang="en-US" altLang="ja-JP" sz="2000" dirty="0" smtClean="0">
              <a:effectLst>
                <a:glow rad="1270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pic>
        <p:nvPicPr>
          <p:cNvPr id="88" name="図 8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80"/>
          <a:stretch/>
        </p:blipFill>
        <p:spPr>
          <a:xfrm>
            <a:off x="9773372" y="2955522"/>
            <a:ext cx="2321647" cy="1333908"/>
          </a:xfrm>
          <a:prstGeom prst="rect">
            <a:avLst/>
          </a:prstGeom>
        </p:spPr>
      </p:pic>
      <p:sp>
        <p:nvSpPr>
          <p:cNvPr id="90" name="下矢印 89"/>
          <p:cNvSpPr/>
          <p:nvPr/>
        </p:nvSpPr>
        <p:spPr>
          <a:xfrm flipV="1">
            <a:off x="11347630" y="3944913"/>
            <a:ext cx="391006" cy="332667"/>
          </a:xfrm>
          <a:prstGeom prst="downArrow">
            <a:avLst/>
          </a:prstGeom>
          <a:solidFill>
            <a:srgbClr val="FFC000"/>
          </a:solidFill>
          <a:ln>
            <a:noFill/>
          </a:ln>
          <a:effectLst>
            <a:glow rad="762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89" name="テキスト ボックス 88"/>
          <p:cNvSpPr txBox="1"/>
          <p:nvPr/>
        </p:nvSpPr>
        <p:spPr>
          <a:xfrm>
            <a:off x="9385355" y="4030554"/>
            <a:ext cx="2163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rgbClr val="FFC000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スピード</a:t>
            </a:r>
            <a:r>
              <a:rPr lang="en-US" altLang="ja-JP" sz="2800" dirty="0" smtClean="0">
                <a:solidFill>
                  <a:srgbClr val="FFC000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UP</a:t>
            </a:r>
            <a:endParaRPr lang="ja-JP" altLang="en-US" sz="2800" dirty="0">
              <a:solidFill>
                <a:srgbClr val="FFC000"/>
              </a:solidFill>
              <a:effectLst>
                <a:glow rad="101600">
                  <a:schemeClr val="tx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pic>
        <p:nvPicPr>
          <p:cNvPr id="87" name="図 8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759" y="2565772"/>
            <a:ext cx="1434757" cy="1061489"/>
          </a:xfrm>
          <a:prstGeom prst="rect">
            <a:avLst/>
          </a:prstGeom>
        </p:spPr>
      </p:pic>
      <p:sp>
        <p:nvSpPr>
          <p:cNvPr id="91" name="テキスト ボックス 90"/>
          <p:cNvSpPr txBox="1"/>
          <p:nvPr/>
        </p:nvSpPr>
        <p:spPr>
          <a:xfrm>
            <a:off x="8106205" y="3047411"/>
            <a:ext cx="2820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ひよこの</a:t>
            </a:r>
            <a:endParaRPr lang="en-US" altLang="ja-JP" sz="2400" dirty="0" smtClean="0">
              <a:effectLst>
                <a:glow rad="1270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  <a:p>
            <a:r>
              <a:rPr lang="ja-JP" altLang="en-US" sz="2400" dirty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　</a:t>
            </a:r>
            <a:r>
              <a:rPr lang="ja-JP" altLang="en-US" sz="24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応援</a:t>
            </a:r>
            <a:r>
              <a:rPr lang="ja-JP" altLang="en-US" sz="20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で</a:t>
            </a:r>
            <a:r>
              <a:rPr lang="ja-JP" altLang="en-US" sz="2400" dirty="0" smtClean="0">
                <a:solidFill>
                  <a:srgbClr val="FFC000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自身</a:t>
            </a:r>
            <a:r>
              <a:rPr lang="ja-JP" altLang="en-US" sz="2000" dirty="0" smtClean="0">
                <a:solidFill>
                  <a:srgbClr val="FFC000"/>
                </a:solidFill>
                <a:effectLst>
                  <a:glow rad="1016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の</a:t>
            </a:r>
          </a:p>
        </p:txBody>
      </p:sp>
      <p:pic>
        <p:nvPicPr>
          <p:cNvPr id="83" name="図 8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51084" y="108858"/>
            <a:ext cx="1248924" cy="13614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2" name="図 91"/>
          <p:cNvPicPr>
            <a:picLocks noChangeAspect="1"/>
          </p:cNvPicPr>
          <p:nvPr/>
        </p:nvPicPr>
        <p:blipFill>
          <a:blip r:embed="rId2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2307">
            <a:off x="10421753" y="1110431"/>
            <a:ext cx="202534" cy="243068"/>
          </a:xfrm>
          <a:prstGeom prst="rect">
            <a:avLst/>
          </a:prstGeom>
          <a:noFill/>
          <a:effectLst>
            <a:glow rad="25400">
              <a:schemeClr val="tx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91556" l="4000" r="94667">
                        <a14:backgroundMark x1="52889" y1="80444" x2="53333" y2="78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46873" y="959315"/>
            <a:ext cx="458719" cy="464456"/>
          </a:xfrm>
          <a:prstGeom prst="rect">
            <a:avLst/>
          </a:prstGeom>
          <a:effectLst>
            <a:glow rad="25400">
              <a:schemeClr val="tx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5" name="図 94"/>
          <p:cNvPicPr>
            <a:picLocks noChangeAspect="1"/>
          </p:cNvPicPr>
          <p:nvPr/>
        </p:nvPicPr>
        <p:blipFill>
          <a:blip r:embed="rId2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2307">
            <a:off x="10708315" y="1117374"/>
            <a:ext cx="202534" cy="243068"/>
          </a:xfrm>
          <a:prstGeom prst="rect">
            <a:avLst/>
          </a:prstGeom>
          <a:effectLst>
            <a:glow rad="25400">
              <a:schemeClr val="tx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8" name="グループ化 97"/>
          <p:cNvGrpSpPr/>
          <p:nvPr/>
        </p:nvGrpSpPr>
        <p:grpSpPr>
          <a:xfrm>
            <a:off x="4351615" y="3588589"/>
            <a:ext cx="1258243" cy="261610"/>
            <a:chOff x="4509307" y="6187869"/>
            <a:chExt cx="1258243" cy="261610"/>
          </a:xfrm>
        </p:grpSpPr>
        <p:sp>
          <p:nvSpPr>
            <p:cNvPr id="99" name="下矢印 98"/>
            <p:cNvSpPr/>
            <p:nvPr/>
          </p:nvSpPr>
          <p:spPr>
            <a:xfrm>
              <a:off x="5576753" y="6188583"/>
              <a:ext cx="190797" cy="202523"/>
            </a:xfrm>
            <a:prstGeom prst="downArrow">
              <a:avLst/>
            </a:prstGeom>
            <a:solidFill>
              <a:srgbClr val="002060"/>
            </a:solidFill>
            <a:ln>
              <a:noFill/>
            </a:ln>
            <a:effectLst>
              <a:glow rad="127000">
                <a:schemeClr val="bg1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>
                  <a:glow rad="127000">
                    <a:schemeClr val="bg1"/>
                  </a:glow>
                </a:effectLst>
              </a:endParaRPr>
            </a:p>
          </p:txBody>
        </p:sp>
        <p:sp>
          <p:nvSpPr>
            <p:cNvPr id="100" name="テキスト ボックス 99"/>
            <p:cNvSpPr txBox="1"/>
            <p:nvPr/>
          </p:nvSpPr>
          <p:spPr>
            <a:xfrm>
              <a:off x="4509307" y="6187869"/>
              <a:ext cx="11723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dirty="0" smtClean="0">
                  <a:solidFill>
                    <a:srgbClr val="002060"/>
                  </a:solidFill>
                  <a:effectLst>
                    <a:glow rad="127000">
                      <a:schemeClr val="bg1"/>
                    </a:glow>
                  </a:effectLst>
                  <a:latin typeface="07ラノベPOP" panose="02000800000000000000" pitchFamily="50" charset="-128"/>
                  <a:ea typeface="07ラノベPOP" panose="02000800000000000000" pitchFamily="50" charset="-128"/>
                </a:rPr>
                <a:t>スピード</a:t>
              </a:r>
              <a:r>
                <a:rPr lang="en-US" altLang="ja-JP" sz="1100" dirty="0" smtClean="0">
                  <a:solidFill>
                    <a:srgbClr val="002060"/>
                  </a:solidFill>
                  <a:effectLst>
                    <a:glow rad="127000">
                      <a:schemeClr val="bg1"/>
                    </a:glow>
                  </a:effectLst>
                  <a:latin typeface="07ラノベPOP" panose="02000800000000000000" pitchFamily="50" charset="-128"/>
                  <a:ea typeface="07ラノベPOP" panose="02000800000000000000" pitchFamily="50" charset="-128"/>
                </a:rPr>
                <a:t>DOWN</a:t>
              </a:r>
              <a:endParaRPr kumimoji="1" lang="ja-JP" altLang="en-US" sz="1100" dirty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endParaRPr>
            </a:p>
          </p:txBody>
        </p:sp>
      </p:grpSp>
      <p:grpSp>
        <p:nvGrpSpPr>
          <p:cNvPr id="101" name="グループ化 100"/>
          <p:cNvGrpSpPr/>
          <p:nvPr/>
        </p:nvGrpSpPr>
        <p:grpSpPr>
          <a:xfrm>
            <a:off x="6760750" y="3664742"/>
            <a:ext cx="1258243" cy="261610"/>
            <a:chOff x="4509307" y="6187869"/>
            <a:chExt cx="1258243" cy="261610"/>
          </a:xfrm>
        </p:grpSpPr>
        <p:sp>
          <p:nvSpPr>
            <p:cNvPr id="102" name="下矢印 101"/>
            <p:cNvSpPr/>
            <p:nvPr/>
          </p:nvSpPr>
          <p:spPr>
            <a:xfrm>
              <a:off x="5576753" y="6188583"/>
              <a:ext cx="190797" cy="202523"/>
            </a:xfrm>
            <a:prstGeom prst="downArrow">
              <a:avLst/>
            </a:prstGeom>
            <a:solidFill>
              <a:srgbClr val="002060"/>
            </a:solidFill>
            <a:ln>
              <a:noFill/>
            </a:ln>
            <a:effectLst>
              <a:glow rad="127000">
                <a:schemeClr val="bg1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>
                  <a:glow rad="127000">
                    <a:schemeClr val="bg1"/>
                  </a:glow>
                </a:effectLst>
              </a:endParaRPr>
            </a:p>
          </p:txBody>
        </p:sp>
        <p:sp>
          <p:nvSpPr>
            <p:cNvPr id="103" name="テキスト ボックス 102"/>
            <p:cNvSpPr txBox="1"/>
            <p:nvPr/>
          </p:nvSpPr>
          <p:spPr>
            <a:xfrm>
              <a:off x="4509307" y="6187869"/>
              <a:ext cx="11723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100" dirty="0" smtClean="0">
                  <a:solidFill>
                    <a:srgbClr val="002060"/>
                  </a:solidFill>
                  <a:effectLst>
                    <a:glow rad="127000">
                      <a:schemeClr val="bg1"/>
                    </a:glow>
                  </a:effectLst>
                  <a:latin typeface="07ラノベPOP" panose="02000800000000000000" pitchFamily="50" charset="-128"/>
                  <a:ea typeface="07ラノベPOP" panose="02000800000000000000" pitchFamily="50" charset="-128"/>
                </a:rPr>
                <a:t>スピード</a:t>
              </a:r>
              <a:r>
                <a:rPr lang="en-US" altLang="ja-JP" sz="1100" dirty="0" smtClean="0">
                  <a:solidFill>
                    <a:srgbClr val="002060"/>
                  </a:solidFill>
                  <a:effectLst>
                    <a:glow rad="127000">
                      <a:schemeClr val="bg1"/>
                    </a:glow>
                  </a:effectLst>
                  <a:latin typeface="07ラノベPOP" panose="02000800000000000000" pitchFamily="50" charset="-128"/>
                  <a:ea typeface="07ラノベPOP" panose="02000800000000000000" pitchFamily="50" charset="-128"/>
                </a:rPr>
                <a:t>DOWN</a:t>
              </a:r>
              <a:endParaRPr kumimoji="1" lang="ja-JP" altLang="en-US" sz="1100" dirty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endParaRPr>
            </a:p>
          </p:txBody>
        </p:sp>
      </p:grpSp>
      <p:pic>
        <p:nvPicPr>
          <p:cNvPr id="104" name="図 103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4467">
            <a:off x="1387656" y="5573958"/>
            <a:ext cx="352471" cy="367982"/>
          </a:xfrm>
          <a:prstGeom prst="rect">
            <a:avLst/>
          </a:prstGeom>
        </p:spPr>
      </p:pic>
      <p:pic>
        <p:nvPicPr>
          <p:cNvPr id="105" name="図 10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68940" flipH="1">
            <a:off x="2005954" y="5156102"/>
            <a:ext cx="370632" cy="446330"/>
          </a:xfrm>
          <a:prstGeom prst="rect">
            <a:avLst/>
          </a:prstGeom>
        </p:spPr>
      </p:pic>
      <p:sp>
        <p:nvSpPr>
          <p:cNvPr id="106" name="爆発 1 105"/>
          <p:cNvSpPr/>
          <p:nvPr/>
        </p:nvSpPr>
        <p:spPr>
          <a:xfrm flipH="1">
            <a:off x="1481536" y="5430953"/>
            <a:ext cx="372540" cy="394730"/>
          </a:xfrm>
          <a:prstGeom prst="irregularSeal1">
            <a:avLst/>
          </a:prstGeom>
          <a:solidFill>
            <a:srgbClr val="FFC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107" name="爆発 1 106"/>
          <p:cNvSpPr/>
          <p:nvPr/>
        </p:nvSpPr>
        <p:spPr>
          <a:xfrm flipH="1">
            <a:off x="1884548" y="5160676"/>
            <a:ext cx="372540" cy="394730"/>
          </a:xfrm>
          <a:prstGeom prst="irregularSeal1">
            <a:avLst/>
          </a:prstGeom>
          <a:solidFill>
            <a:srgbClr val="FFC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203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1" name="テキスト ボックス 70"/>
          <p:cNvSpPr txBox="1"/>
          <p:nvPr/>
        </p:nvSpPr>
        <p:spPr>
          <a:xfrm>
            <a:off x="559325" y="-6589"/>
            <a:ext cx="158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>
                <a:effectLst>
                  <a:glow rad="1016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Screen</a:t>
            </a:r>
            <a:endParaRPr lang="ja-JP" altLang="en-US" sz="39700" b="1" dirty="0">
              <a:effectLst>
                <a:glow rad="1016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475169" y="385517"/>
            <a:ext cx="1768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b="1" dirty="0" smtClean="0">
                <a:effectLst>
                  <a:glow rad="1016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画面</a:t>
            </a:r>
            <a:endParaRPr lang="ja-JP" altLang="en-US" sz="6000" b="1" dirty="0">
              <a:effectLst>
                <a:glow rad="1016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119" name="正方形/長方形 118"/>
          <p:cNvSpPr/>
          <p:nvPr/>
        </p:nvSpPr>
        <p:spPr>
          <a:xfrm>
            <a:off x="95877" y="1386638"/>
            <a:ext cx="11984528" cy="5399170"/>
          </a:xfrm>
          <a:prstGeom prst="rect">
            <a:avLst/>
          </a:prstGeom>
          <a:solidFill>
            <a:schemeClr val="bg1">
              <a:alpha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70655" y="3602038"/>
            <a:ext cx="9144000" cy="1655762"/>
          </a:xfrm>
        </p:spPr>
        <p:txBody>
          <a:bodyPr/>
          <a:lstStyle/>
          <a:p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344" y="1468809"/>
            <a:ext cx="7242831" cy="5234828"/>
          </a:xfrm>
          <a:prstGeom prst="rect">
            <a:avLst/>
          </a:prstGeom>
          <a:effectLst>
            <a:outerShdw blurRad="190500" dist="38100" dir="2400000" algn="ctr" rotWithShape="0">
              <a:schemeClr val="tx1"/>
            </a:outerShdw>
          </a:effectLst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777" y="1696200"/>
            <a:ext cx="1115545" cy="3686505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28191" y="4195240"/>
            <a:ext cx="246396" cy="305768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20641" y="4068873"/>
            <a:ext cx="246396" cy="305768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02511" y="3843985"/>
            <a:ext cx="246396" cy="305768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65351" y="3912182"/>
            <a:ext cx="246396" cy="305768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14336" y="4586942"/>
            <a:ext cx="246396" cy="305768"/>
          </a:xfrm>
          <a:prstGeom prst="rect">
            <a:avLst/>
          </a:prstGeom>
        </p:spPr>
      </p:pic>
      <p:sp>
        <p:nvSpPr>
          <p:cNvPr id="26" name="楕円 25"/>
          <p:cNvSpPr/>
          <p:nvPr/>
        </p:nvSpPr>
        <p:spPr>
          <a:xfrm>
            <a:off x="9147190" y="4098186"/>
            <a:ext cx="212048" cy="27890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606" y="1565693"/>
            <a:ext cx="266964" cy="253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606" y="5082347"/>
            <a:ext cx="222602" cy="211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2" name="グループ化 61"/>
          <p:cNvGrpSpPr/>
          <p:nvPr/>
        </p:nvGrpSpPr>
        <p:grpSpPr>
          <a:xfrm>
            <a:off x="4417195" y="2606385"/>
            <a:ext cx="3820245" cy="1103581"/>
            <a:chOff x="7374411" y="6894782"/>
            <a:chExt cx="5667581" cy="1686136"/>
          </a:xfrm>
        </p:grpSpPr>
        <p:pic>
          <p:nvPicPr>
            <p:cNvPr id="36" name="図 35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2307">
              <a:off x="9909225" y="6905816"/>
              <a:ext cx="211055" cy="253294"/>
            </a:xfrm>
            <a:prstGeom prst="rect">
              <a:avLst/>
            </a:prstGeom>
            <a:effectLst>
              <a:glow rad="254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図 36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2307">
              <a:off x="9839405" y="7042715"/>
              <a:ext cx="211055" cy="253294"/>
            </a:xfrm>
            <a:prstGeom prst="rect">
              <a:avLst/>
            </a:prstGeom>
            <a:effectLst>
              <a:glow rad="254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楕円 41"/>
            <p:cNvSpPr/>
            <p:nvPr/>
          </p:nvSpPr>
          <p:spPr>
            <a:xfrm>
              <a:off x="11963306" y="8340407"/>
              <a:ext cx="1036948" cy="24051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5" name="図 34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67" b="100000" l="996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1064" y="7559471"/>
              <a:ext cx="1200928" cy="9743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5" name="楕円 44"/>
            <p:cNvSpPr/>
            <p:nvPr/>
          </p:nvSpPr>
          <p:spPr>
            <a:xfrm>
              <a:off x="9665520" y="7356176"/>
              <a:ext cx="319032" cy="143917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8" name="図 37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2307">
              <a:off x="9719510" y="7177811"/>
              <a:ext cx="211055" cy="253294"/>
            </a:xfrm>
            <a:prstGeom prst="rect">
              <a:avLst/>
            </a:prstGeom>
            <a:effectLst>
              <a:glow rad="254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1" name="楕円 40"/>
            <p:cNvSpPr/>
            <p:nvPr/>
          </p:nvSpPr>
          <p:spPr>
            <a:xfrm>
              <a:off x="7374411" y="7656127"/>
              <a:ext cx="1036948" cy="240511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/>
            <p:cNvGrpSpPr/>
            <p:nvPr/>
          </p:nvGrpSpPr>
          <p:grpSpPr>
            <a:xfrm>
              <a:off x="7397867" y="6894782"/>
              <a:ext cx="1018205" cy="996366"/>
              <a:chOff x="9571681" y="1988588"/>
              <a:chExt cx="1466545" cy="117677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30" name="図 29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091428">
                <a:off x="10032807" y="2152608"/>
                <a:ext cx="1005419" cy="1005419"/>
              </a:xfrm>
              <a:prstGeom prst="rect">
                <a:avLst/>
              </a:prstGeom>
            </p:spPr>
          </p:pic>
          <p:pic>
            <p:nvPicPr>
              <p:cNvPr id="31" name="図 3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91715">
                <a:off x="9571681" y="1988588"/>
                <a:ext cx="1176775" cy="1176775"/>
              </a:xfrm>
              <a:prstGeom prst="rect">
                <a:avLst/>
              </a:prstGeom>
            </p:spPr>
          </p:pic>
        </p:grpSp>
      </p:grpSp>
      <p:sp>
        <p:nvSpPr>
          <p:cNvPr id="43" name="楕円 42"/>
          <p:cNvSpPr/>
          <p:nvPr/>
        </p:nvSpPr>
        <p:spPr>
          <a:xfrm>
            <a:off x="5137150" y="5487367"/>
            <a:ext cx="2078831" cy="328901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7" name="グループ化 66"/>
          <p:cNvGrpSpPr/>
          <p:nvPr/>
        </p:nvGrpSpPr>
        <p:grpSpPr>
          <a:xfrm>
            <a:off x="5033464" y="5454115"/>
            <a:ext cx="1109191" cy="987100"/>
            <a:chOff x="3408847" y="6973256"/>
            <a:chExt cx="1109191" cy="987100"/>
          </a:xfrm>
        </p:grpSpPr>
        <p:sp>
          <p:nvSpPr>
            <p:cNvPr id="44" name="楕円 43"/>
            <p:cNvSpPr/>
            <p:nvPr/>
          </p:nvSpPr>
          <p:spPr>
            <a:xfrm>
              <a:off x="4069233" y="7476963"/>
              <a:ext cx="433346" cy="11722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9" name="図 38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2307">
              <a:off x="4053775" y="6973256"/>
              <a:ext cx="464263" cy="557177"/>
            </a:xfrm>
            <a:prstGeom prst="rect">
              <a:avLst/>
            </a:prstGeom>
            <a:effectLst>
              <a:glow rad="254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4" name="楕円 63"/>
            <p:cNvSpPr/>
            <p:nvPr/>
          </p:nvSpPr>
          <p:spPr>
            <a:xfrm>
              <a:off x="3731466" y="7617959"/>
              <a:ext cx="433346" cy="11722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3" name="図 62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2307">
              <a:off x="3716896" y="7127396"/>
              <a:ext cx="446897" cy="536336"/>
            </a:xfrm>
            <a:prstGeom prst="rect">
              <a:avLst/>
            </a:prstGeom>
            <a:effectLst>
              <a:glow rad="254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6" name="楕円 65"/>
            <p:cNvSpPr/>
            <p:nvPr/>
          </p:nvSpPr>
          <p:spPr>
            <a:xfrm>
              <a:off x="3428103" y="7842434"/>
              <a:ext cx="454267" cy="117922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5" name="図 64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2307">
              <a:off x="3408847" y="7315836"/>
              <a:ext cx="448468" cy="585258"/>
            </a:xfrm>
            <a:prstGeom prst="rect">
              <a:avLst/>
            </a:prstGeom>
            <a:noFill/>
            <a:effectLst>
              <a:glow rad="254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1" name="図 50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80"/>
          <a:stretch/>
        </p:blipFill>
        <p:spPr>
          <a:xfrm flipH="1">
            <a:off x="2417034" y="3830279"/>
            <a:ext cx="2816710" cy="2891586"/>
          </a:xfrm>
          <a:prstGeom prst="rect">
            <a:avLst/>
          </a:prstGeom>
        </p:spPr>
      </p:pic>
      <p:pic>
        <p:nvPicPr>
          <p:cNvPr id="68" name="図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27211" y="4424186"/>
            <a:ext cx="246396" cy="305768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83429" y="4782307"/>
            <a:ext cx="246396" cy="305768"/>
          </a:xfrm>
          <a:prstGeom prst="rect">
            <a:avLst/>
          </a:prstGeom>
        </p:spPr>
      </p:pic>
      <p:pic>
        <p:nvPicPr>
          <p:cNvPr id="70" name="図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75931" y="4387432"/>
            <a:ext cx="246396" cy="305768"/>
          </a:xfrm>
          <a:prstGeom prst="rect">
            <a:avLst/>
          </a:prstGeom>
        </p:spPr>
      </p:pic>
      <p:sp>
        <p:nvSpPr>
          <p:cNvPr id="73" name="正方形/長方形 72"/>
          <p:cNvSpPr/>
          <p:nvPr/>
        </p:nvSpPr>
        <p:spPr>
          <a:xfrm>
            <a:off x="2506224" y="1492032"/>
            <a:ext cx="793724" cy="256808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6620">
            <a:off x="2545034" y="1517130"/>
            <a:ext cx="657417" cy="828306"/>
          </a:xfrm>
          <a:prstGeom prst="rect">
            <a:avLst/>
          </a:prstGeom>
          <a:effectLst>
            <a:glow rad="25400">
              <a:schemeClr val="tx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4415">
            <a:off x="2547876" y="2341082"/>
            <a:ext cx="653331" cy="828306"/>
          </a:xfrm>
          <a:prstGeom prst="rect">
            <a:avLst/>
          </a:prstGeom>
          <a:effectLst>
            <a:glow rad="25400">
              <a:schemeClr val="tx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0384">
            <a:off x="2567719" y="3175191"/>
            <a:ext cx="634709" cy="828306"/>
          </a:xfrm>
          <a:prstGeom prst="rect">
            <a:avLst/>
          </a:prstGeom>
          <a:noFill/>
          <a:effectLst>
            <a:glow rad="25400">
              <a:schemeClr val="tx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1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LightScreen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47246">
            <a:off x="2668648" y="2903958"/>
            <a:ext cx="668645" cy="230955"/>
          </a:xfrm>
          <a:prstGeom prst="rect">
            <a:avLst/>
          </a:prstGeom>
        </p:spPr>
      </p:pic>
      <p:pic>
        <p:nvPicPr>
          <p:cNvPr id="75" name="図 74"/>
          <p:cNvPicPr>
            <a:picLocks noChangeAspect="1"/>
          </p:cNvPicPr>
          <p:nvPr/>
        </p:nvPicPr>
        <p:blipFill>
          <a:blip r:embed="rId17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LightScreen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40387">
            <a:off x="2582040" y="1673307"/>
            <a:ext cx="658833" cy="666337"/>
          </a:xfrm>
          <a:prstGeom prst="rect">
            <a:avLst/>
          </a:prstGeom>
        </p:spPr>
      </p:pic>
      <p:pic>
        <p:nvPicPr>
          <p:cNvPr id="76" name="図 75"/>
          <p:cNvPicPr>
            <a:picLocks noChangeAspect="1"/>
          </p:cNvPicPr>
          <p:nvPr/>
        </p:nvPicPr>
        <p:blipFill>
          <a:blip r:embed="rId19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LightScreen/>
                    </a14:imgEffect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47246">
            <a:off x="2691112" y="3729464"/>
            <a:ext cx="668645" cy="242898"/>
          </a:xfrm>
          <a:prstGeom prst="rect">
            <a:avLst/>
          </a:prstGeom>
        </p:spPr>
      </p:pic>
      <p:sp>
        <p:nvSpPr>
          <p:cNvPr id="77" name="テキスト ボックス 76"/>
          <p:cNvSpPr txBox="1"/>
          <p:nvPr/>
        </p:nvSpPr>
        <p:spPr>
          <a:xfrm>
            <a:off x="2559151" y="1780550"/>
            <a:ext cx="777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87%</a:t>
            </a:r>
            <a:endParaRPr kumimoji="1" lang="ja-JP" altLang="en-US" dirty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2566045" y="2573392"/>
            <a:ext cx="777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24%</a:t>
            </a:r>
            <a:endParaRPr kumimoji="1" lang="ja-JP" altLang="en-US" dirty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2596700" y="3455062"/>
            <a:ext cx="777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20%</a:t>
            </a:r>
            <a:endParaRPr kumimoji="1" lang="ja-JP" altLang="en-US" dirty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grpSp>
        <p:nvGrpSpPr>
          <p:cNvPr id="85" name="グループ化 84"/>
          <p:cNvGrpSpPr/>
          <p:nvPr/>
        </p:nvGrpSpPr>
        <p:grpSpPr>
          <a:xfrm rot="1384397">
            <a:off x="6493527" y="1616635"/>
            <a:ext cx="506069" cy="404915"/>
            <a:chOff x="8187161" y="4386559"/>
            <a:chExt cx="2121862" cy="1921846"/>
          </a:xfrm>
        </p:grpSpPr>
        <p:pic>
          <p:nvPicPr>
            <p:cNvPr id="86" name="図 85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201625">
              <a:off x="8951768" y="5467481"/>
              <a:ext cx="716046" cy="965802"/>
            </a:xfrm>
            <a:prstGeom prst="rect">
              <a:avLst/>
            </a:prstGeom>
            <a:effectLst>
              <a:glow rad="254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7" name="図 86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56555">
              <a:off x="8187161" y="4386559"/>
              <a:ext cx="2121862" cy="18790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9" name="フローチャート: 代替処理 88"/>
          <p:cNvSpPr/>
          <p:nvPr/>
        </p:nvSpPr>
        <p:spPr>
          <a:xfrm>
            <a:off x="194891" y="1468809"/>
            <a:ext cx="2097367" cy="5253056"/>
          </a:xfrm>
          <a:prstGeom prst="flowChartAlternateProcess">
            <a:avLst/>
          </a:prstGeom>
          <a:solidFill>
            <a:schemeClr val="bg2">
              <a:lumMod val="25000"/>
              <a:alpha val="76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四角形吹き出し 79"/>
          <p:cNvSpPr/>
          <p:nvPr/>
        </p:nvSpPr>
        <p:spPr>
          <a:xfrm>
            <a:off x="280483" y="1607533"/>
            <a:ext cx="1885360" cy="1583169"/>
          </a:xfrm>
          <a:prstGeom prst="wedgeRectCallout">
            <a:avLst>
              <a:gd name="adj1" fmla="val 71167"/>
              <a:gd name="adj2" fmla="val -20393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四角形吹き出し 82"/>
          <p:cNvSpPr/>
          <p:nvPr/>
        </p:nvSpPr>
        <p:spPr>
          <a:xfrm>
            <a:off x="285767" y="3295668"/>
            <a:ext cx="1885360" cy="1583169"/>
          </a:xfrm>
          <a:prstGeom prst="wedgeRectCallout">
            <a:avLst>
              <a:gd name="adj1" fmla="val 160667"/>
              <a:gd name="adj2" fmla="val -6147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四角形吹き出し 83"/>
          <p:cNvSpPr/>
          <p:nvPr/>
        </p:nvSpPr>
        <p:spPr>
          <a:xfrm>
            <a:off x="295486" y="4996402"/>
            <a:ext cx="1885360" cy="1583169"/>
          </a:xfrm>
          <a:prstGeom prst="wedgeRectCallout">
            <a:avLst>
              <a:gd name="adj1" fmla="val 225667"/>
              <a:gd name="adj2" fmla="val 9378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ローチャート: 代替処理 89"/>
          <p:cNvSpPr/>
          <p:nvPr/>
        </p:nvSpPr>
        <p:spPr>
          <a:xfrm>
            <a:off x="9887317" y="1459695"/>
            <a:ext cx="2097367" cy="5253056"/>
          </a:xfrm>
          <a:prstGeom prst="flowChartAlternateProcess">
            <a:avLst/>
          </a:prstGeom>
          <a:solidFill>
            <a:schemeClr val="bg2">
              <a:lumMod val="25000"/>
              <a:alpha val="76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四角形吹き出し 80"/>
          <p:cNvSpPr/>
          <p:nvPr/>
        </p:nvSpPr>
        <p:spPr>
          <a:xfrm>
            <a:off x="10005674" y="1999219"/>
            <a:ext cx="1885360" cy="1583169"/>
          </a:xfrm>
          <a:prstGeom prst="wedgeRectCallout">
            <a:avLst>
              <a:gd name="adj1" fmla="val -76333"/>
              <a:gd name="adj2" fmla="val -23966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四角形吹き出し 81"/>
          <p:cNvSpPr/>
          <p:nvPr/>
        </p:nvSpPr>
        <p:spPr>
          <a:xfrm>
            <a:off x="9990261" y="4760730"/>
            <a:ext cx="1885360" cy="1583169"/>
          </a:xfrm>
          <a:prstGeom prst="wedgeRectCallout">
            <a:avLst>
              <a:gd name="adj1" fmla="val -69333"/>
              <a:gd name="adj2" fmla="val 21883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491106" y="3271724"/>
            <a:ext cx="1428264" cy="471178"/>
          </a:xfrm>
          <a:prstGeom prst="rect">
            <a:avLst/>
          </a:prstGeom>
          <a:solidFill>
            <a:schemeClr val="bg1">
              <a:alpha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餌</a:t>
            </a:r>
            <a:endParaRPr kumimoji="1" lang="ja-JP" altLang="en-US" sz="2400" dirty="0">
              <a:solidFill>
                <a:schemeClr val="tx1"/>
              </a:solidFill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525797" y="4970912"/>
            <a:ext cx="1428264" cy="471178"/>
          </a:xfrm>
          <a:prstGeom prst="rect">
            <a:avLst/>
          </a:prstGeom>
          <a:solidFill>
            <a:schemeClr val="bg1">
              <a:alpha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卵たち</a:t>
            </a:r>
            <a:endParaRPr kumimoji="1" lang="ja-JP" altLang="en-US" sz="2400" dirty="0">
              <a:solidFill>
                <a:schemeClr val="tx1"/>
              </a:solidFill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459010" y="5663902"/>
            <a:ext cx="1547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相手</a:t>
            </a:r>
            <a:r>
              <a:rPr lang="ja-JP" altLang="en-US" sz="16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に</a:t>
            </a:r>
            <a:r>
              <a:rPr lang="ja-JP" altLang="en-US" dirty="0" smtClean="0">
                <a:solidFill>
                  <a:srgbClr val="FFC000"/>
                </a:solidFill>
                <a:effectLst>
                  <a:glow rad="381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攻撃</a:t>
            </a:r>
            <a:r>
              <a:rPr lang="ja-JP" altLang="en-US" sz="1600" dirty="0">
                <a:latin typeface="07ラノベPOP" panose="02000800000000000000" pitchFamily="50" charset="-128"/>
                <a:ea typeface="07ラノベPOP" panose="02000800000000000000" pitchFamily="50" charset="-128"/>
              </a:rPr>
              <a:t>！</a:t>
            </a:r>
            <a:endParaRPr lang="en-US" altLang="ja-JP" sz="1600" dirty="0" smtClean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  <a:p>
            <a:r>
              <a:rPr lang="ja-JP" altLang="en-US" dirty="0" smtClean="0">
                <a:solidFill>
                  <a:srgbClr val="FFC000"/>
                </a:solidFill>
                <a:effectLst>
                  <a:glow rad="381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育成</a:t>
            </a:r>
            <a:r>
              <a:rPr lang="ja-JP" altLang="en-US" sz="16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ができる</a:t>
            </a:r>
            <a:endParaRPr kumimoji="1" lang="ja-JP" altLang="en-US" sz="1600" dirty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367473" y="3978277"/>
            <a:ext cx="1711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07ラノベPOP" panose="02000800000000000000" pitchFamily="50" charset="-128"/>
                <a:ea typeface="07ラノベPOP" panose="02000800000000000000" pitchFamily="50" charset="-128"/>
              </a:rPr>
              <a:t>食</a:t>
            </a:r>
            <a:r>
              <a:rPr lang="ja-JP" altLang="en-US" sz="16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べることで</a:t>
            </a:r>
            <a:endParaRPr lang="en-US" altLang="ja-JP" sz="1600" dirty="0" smtClean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  <a:p>
            <a:r>
              <a:rPr kumimoji="1" lang="ja-JP" altLang="en-US" dirty="0">
                <a:solidFill>
                  <a:srgbClr val="FFC000"/>
                </a:solidFill>
                <a:effectLst>
                  <a:glow rad="381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特殊</a:t>
            </a:r>
            <a:r>
              <a:rPr kumimoji="1" lang="ja-JP" altLang="en-US" sz="1600" dirty="0" smtClean="0">
                <a:solidFill>
                  <a:srgbClr val="FFC000"/>
                </a:solidFill>
                <a:effectLst>
                  <a:glow rad="381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な</a:t>
            </a:r>
            <a:r>
              <a:rPr kumimoji="1" lang="ja-JP" altLang="en-US" dirty="0" smtClean="0">
                <a:solidFill>
                  <a:srgbClr val="FFC000"/>
                </a:solidFill>
                <a:effectLst>
                  <a:glow rad="381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卵</a:t>
            </a:r>
            <a:r>
              <a:rPr kumimoji="1" lang="ja-JP" altLang="en-US" sz="16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を</a:t>
            </a:r>
            <a:r>
              <a:rPr kumimoji="1" lang="ja-JP" altLang="en-US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産</a:t>
            </a:r>
            <a:r>
              <a:rPr kumimoji="1" lang="ja-JP" altLang="en-US" sz="16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む</a:t>
            </a:r>
            <a:endParaRPr kumimoji="1" lang="en-US" altLang="ja-JP" sz="1600" dirty="0" smtClean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452110" y="2244658"/>
            <a:ext cx="1545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卵</a:t>
            </a:r>
            <a:r>
              <a:rPr kumimoji="1" lang="ja-JP" altLang="en-US" sz="16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の</a:t>
            </a:r>
            <a:r>
              <a:rPr kumimoji="1" lang="ja-JP" altLang="en-US" dirty="0" smtClean="0">
                <a:solidFill>
                  <a:srgbClr val="FFC000"/>
                </a:solidFill>
                <a:effectLst>
                  <a:glow rad="381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成長段階</a:t>
            </a:r>
            <a:endParaRPr kumimoji="1" lang="en-US" altLang="ja-JP" dirty="0" smtClean="0">
              <a:solidFill>
                <a:srgbClr val="FFC000"/>
              </a:solidFill>
              <a:effectLst>
                <a:glow rad="38100">
                  <a:schemeClr val="tx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  <a:p>
            <a:r>
              <a:rPr lang="ja-JP" altLang="en-US" sz="16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を</a:t>
            </a:r>
            <a:r>
              <a:rPr lang="ja-JP" altLang="en-US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確認</a:t>
            </a:r>
            <a:r>
              <a:rPr lang="ja-JP" altLang="en-US" sz="16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できる</a:t>
            </a:r>
            <a:endParaRPr kumimoji="1" lang="en-US" altLang="ja-JP" sz="1600" dirty="0" smtClean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550298" y="1585852"/>
            <a:ext cx="1428851" cy="471178"/>
          </a:xfrm>
          <a:prstGeom prst="rect">
            <a:avLst/>
          </a:prstGeom>
          <a:solidFill>
            <a:schemeClr val="bg1">
              <a:alpha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卵スロット</a:t>
            </a:r>
            <a:endParaRPr kumimoji="1" lang="ja-JP" altLang="en-US" dirty="0">
              <a:solidFill>
                <a:schemeClr val="tx1"/>
              </a:solidFill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97" name="正方形/長方形 96"/>
          <p:cNvSpPr/>
          <p:nvPr/>
        </p:nvSpPr>
        <p:spPr>
          <a:xfrm>
            <a:off x="10234222" y="4732417"/>
            <a:ext cx="1428264" cy="471178"/>
          </a:xfrm>
          <a:prstGeom prst="rect">
            <a:avLst/>
          </a:prstGeom>
          <a:solidFill>
            <a:schemeClr val="bg1">
              <a:alpha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順位</a:t>
            </a:r>
            <a:endParaRPr kumimoji="1" lang="ja-JP" altLang="en-US" sz="2400" dirty="0">
              <a:solidFill>
                <a:schemeClr val="tx1"/>
              </a:solidFill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98" name="正方形/長方形 97"/>
          <p:cNvSpPr/>
          <p:nvPr/>
        </p:nvSpPr>
        <p:spPr>
          <a:xfrm>
            <a:off x="10218809" y="1967200"/>
            <a:ext cx="1428264" cy="471178"/>
          </a:xfrm>
          <a:prstGeom prst="rect">
            <a:avLst/>
          </a:prstGeom>
          <a:solidFill>
            <a:schemeClr val="bg1">
              <a:alpha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マップ</a:t>
            </a:r>
            <a:endParaRPr kumimoji="1" lang="ja-JP" altLang="en-US" sz="2400" dirty="0">
              <a:solidFill>
                <a:schemeClr val="tx1"/>
              </a:solidFill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10172907" y="2658929"/>
            <a:ext cx="167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FFC000"/>
                </a:solidFill>
                <a:effectLst>
                  <a:glow rad="381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相手</a:t>
            </a:r>
            <a:r>
              <a:rPr lang="ja-JP" altLang="en-US" sz="16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の</a:t>
            </a:r>
            <a:r>
              <a:rPr lang="ja-JP" altLang="en-US" dirty="0" smtClean="0">
                <a:solidFill>
                  <a:srgbClr val="FFC000"/>
                </a:solidFill>
                <a:effectLst>
                  <a:glow rad="381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位置</a:t>
            </a:r>
            <a:r>
              <a:rPr lang="ja-JP" altLang="en-US" sz="16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や</a:t>
            </a:r>
            <a:endParaRPr lang="en-US" altLang="ja-JP" sz="1600" dirty="0" smtClean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  <a:p>
            <a:r>
              <a:rPr lang="ja-JP" altLang="en-US" dirty="0" smtClean="0">
                <a:solidFill>
                  <a:srgbClr val="FFC000"/>
                </a:solidFill>
                <a:effectLst>
                  <a:glow rad="381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道</a:t>
            </a:r>
            <a:r>
              <a:rPr lang="ja-JP" altLang="en-US" sz="16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を確認できる</a:t>
            </a:r>
            <a:endParaRPr kumimoji="1" lang="ja-JP" altLang="en-US" sz="1600" dirty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10213422" y="5416231"/>
            <a:ext cx="1471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自分</a:t>
            </a:r>
            <a:r>
              <a:rPr kumimoji="1" lang="ja-JP" altLang="en-US" sz="16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の</a:t>
            </a:r>
            <a:r>
              <a:rPr kumimoji="1" lang="ja-JP" altLang="en-US" dirty="0" smtClean="0">
                <a:solidFill>
                  <a:srgbClr val="FFC000"/>
                </a:solidFill>
                <a:effectLst>
                  <a:glow rad="381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順位</a:t>
            </a:r>
            <a:endParaRPr kumimoji="1" lang="en-US" altLang="ja-JP" dirty="0" smtClean="0">
              <a:solidFill>
                <a:srgbClr val="FFC000"/>
              </a:solidFill>
              <a:effectLst>
                <a:glow rad="38100">
                  <a:schemeClr val="tx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  <a:p>
            <a:r>
              <a:rPr lang="ja-JP" altLang="en-US" sz="16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を</a:t>
            </a:r>
            <a:r>
              <a:rPr lang="ja-JP" altLang="en-US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確認</a:t>
            </a:r>
            <a:r>
              <a:rPr lang="ja-JP" altLang="en-US" sz="16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できる</a:t>
            </a:r>
            <a:endParaRPr kumimoji="1" lang="ja-JP" altLang="en-US" sz="1600" dirty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grpSp>
        <p:nvGrpSpPr>
          <p:cNvPr id="103" name="グループ化 102"/>
          <p:cNvGrpSpPr/>
          <p:nvPr/>
        </p:nvGrpSpPr>
        <p:grpSpPr>
          <a:xfrm>
            <a:off x="195095" y="3308267"/>
            <a:ext cx="638212" cy="504729"/>
            <a:chOff x="4565745" y="2376240"/>
            <a:chExt cx="1378881" cy="975994"/>
          </a:xfrm>
          <a:effectLst>
            <a:glow rad="50800">
              <a:schemeClr val="tx1"/>
            </a:glow>
          </a:effectLst>
        </p:grpSpPr>
        <p:pic>
          <p:nvPicPr>
            <p:cNvPr id="104" name="図 103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915135">
              <a:off x="4605253" y="2507516"/>
              <a:ext cx="805210" cy="88422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5" name="図 104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97779">
              <a:off x="5114622" y="2376240"/>
              <a:ext cx="830004" cy="9114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6" name="グループ化 105"/>
          <p:cNvGrpSpPr/>
          <p:nvPr/>
        </p:nvGrpSpPr>
        <p:grpSpPr>
          <a:xfrm rot="900000">
            <a:off x="169542" y="5048089"/>
            <a:ext cx="565135" cy="519271"/>
            <a:chOff x="3516485" y="7215089"/>
            <a:chExt cx="807848" cy="653915"/>
          </a:xfrm>
        </p:grpSpPr>
        <p:pic>
          <p:nvPicPr>
            <p:cNvPr id="110" name="図 109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0076">
              <a:off x="3712300" y="7215089"/>
              <a:ext cx="370280" cy="444385"/>
            </a:xfrm>
            <a:prstGeom prst="rect">
              <a:avLst/>
            </a:prstGeom>
            <a:effectLst>
              <a:glow rad="254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2" name="図 111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2307">
              <a:off x="3516485" y="7308216"/>
              <a:ext cx="381321" cy="497630"/>
            </a:xfrm>
            <a:prstGeom prst="rect">
              <a:avLst/>
            </a:prstGeom>
            <a:noFill/>
            <a:effectLst>
              <a:glow rad="254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8" name="図 107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65784">
              <a:off x="3860070" y="7311827"/>
              <a:ext cx="464263" cy="557177"/>
            </a:xfrm>
            <a:prstGeom prst="rect">
              <a:avLst/>
            </a:prstGeom>
            <a:effectLst>
              <a:glow rad="254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13" name="図 112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6620">
            <a:off x="164370" y="1598971"/>
            <a:ext cx="405116" cy="510421"/>
          </a:xfrm>
          <a:prstGeom prst="rect">
            <a:avLst/>
          </a:prstGeom>
          <a:effectLst>
            <a:glow rad="25400">
              <a:schemeClr val="tx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4" name="図 113"/>
          <p:cNvPicPr>
            <a:picLocks noChangeAspect="1"/>
          </p:cNvPicPr>
          <p:nvPr/>
        </p:nvPicPr>
        <p:blipFill>
          <a:blip r:embed="rId24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LightScreen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40387">
            <a:off x="177746" y="1703139"/>
            <a:ext cx="430044" cy="410611"/>
          </a:xfrm>
          <a:prstGeom prst="rect">
            <a:avLst/>
          </a:prstGeom>
        </p:spPr>
      </p:pic>
      <p:sp>
        <p:nvSpPr>
          <p:cNvPr id="115" name="テキスト ボックス 114"/>
          <p:cNvSpPr txBox="1"/>
          <p:nvPr/>
        </p:nvSpPr>
        <p:spPr>
          <a:xfrm>
            <a:off x="147917" y="1757851"/>
            <a:ext cx="493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87%</a:t>
            </a:r>
            <a:endParaRPr kumimoji="1" lang="ja-JP" altLang="en-US" sz="1100" dirty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pic>
        <p:nvPicPr>
          <p:cNvPr id="116" name="図 115"/>
          <p:cNvPicPr>
            <a:picLocks noChangeAspect="1"/>
          </p:cNvPicPr>
          <p:nvPr/>
        </p:nvPicPr>
        <p:blipFill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>
                        <a14:foregroundMark x1="14343" y1="29353" x2="14741" y2="44279"/>
                        <a14:foregroundMark x1="7968" y1="44776" x2="23506" y2="55721"/>
                        <a14:foregroundMark x1="5976" y1="40299" x2="15936" y2="62189"/>
                        <a14:foregroundMark x1="18725" y1="72139" x2="24303" y2="87562"/>
                        <a14:foregroundMark x1="62550" y1="73134" x2="76096" y2="55721"/>
                        <a14:foregroundMark x1="80080" y1="58209" x2="93227" y2="57711"/>
                        <a14:foregroundMark x1="93227" y1="55224" x2="84462" y2="38806"/>
                        <a14:foregroundMark x1="75299" y1="25871" x2="67729" y2="7463"/>
                        <a14:foregroundMark x1="68526" y1="12438" x2="55777" y2="9950"/>
                        <a14:foregroundMark x1="52590" y1="11443" x2="35060" y2="21891"/>
                        <a14:foregroundMark x1="34263" y1="25373" x2="10359" y2="29851"/>
                        <a14:foregroundMark x1="24701" y1="89055" x2="39044" y2="79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8963">
            <a:off x="11445643" y="2038295"/>
            <a:ext cx="778527" cy="623442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  <p:pic>
        <p:nvPicPr>
          <p:cNvPr id="117" name="図 116"/>
          <p:cNvPicPr>
            <a:picLocks noChangeAspect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969" y="4730386"/>
            <a:ext cx="813332" cy="609998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36354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10533" y="-6589"/>
            <a:ext cx="2315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>
                <a:effectLst>
                  <a:glow rad="1016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Operation</a:t>
            </a:r>
            <a:endParaRPr lang="ja-JP" altLang="en-US" sz="39700" b="1" dirty="0">
              <a:effectLst>
                <a:glow rad="1016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75169" y="385517"/>
            <a:ext cx="1768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b="1" dirty="0" smtClean="0">
                <a:effectLst>
                  <a:glow rad="1016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操作</a:t>
            </a:r>
            <a:endParaRPr lang="ja-JP" altLang="en-US" sz="6000" b="1" dirty="0">
              <a:effectLst>
                <a:glow rad="1016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95736" y="1389428"/>
            <a:ext cx="11984528" cy="5399170"/>
          </a:xfrm>
          <a:prstGeom prst="rect">
            <a:avLst/>
          </a:prstGeom>
          <a:solidFill>
            <a:schemeClr val="bg1">
              <a:alpha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96056" y="6232981"/>
            <a:ext cx="5022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 smtClean="0">
                <a:effectLst>
                  <a:outerShdw dist="63500" dir="3000000" algn="ctr" rotWithShape="0">
                    <a:schemeClr val="tx1">
                      <a:alpha val="50000"/>
                    </a:schemeClr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リモコンを振り上げると</a:t>
            </a:r>
            <a:r>
              <a:rPr kumimoji="1" lang="ja-JP" altLang="en-US" sz="2800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outerShdw dist="63500" dir="3000000" algn="ctr" rotWithShape="0">
                    <a:schemeClr val="tx1">
                      <a:alpha val="50000"/>
                    </a:schemeClr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ジャンプ</a:t>
            </a:r>
            <a:r>
              <a:rPr kumimoji="1" lang="en-US" altLang="ja-JP" sz="2800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outerShdw dist="63500" dir="3000000" algn="ctr" rotWithShape="0">
                    <a:schemeClr val="tx1">
                      <a:alpha val="50000"/>
                    </a:schemeClr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!!</a:t>
            </a:r>
            <a:endParaRPr kumimoji="1" lang="ja-JP" altLang="en-US" sz="280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effectLst>
                <a:outerShdw dist="63500" dir="3000000" algn="ctr" rotWithShape="0">
                  <a:schemeClr val="tx1">
                    <a:alpha val="50000"/>
                  </a:schemeClr>
                </a:outerShd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044643" y="3597853"/>
            <a:ext cx="438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200" dirty="0" smtClean="0">
                <a:effectLst>
                  <a:outerShdw dist="63500" dir="3000000" algn="ctr" rotWithShape="0">
                    <a:schemeClr val="tx1">
                      <a:alpha val="50000"/>
                    </a:schemeClr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傾けると任意の方向へ</a:t>
            </a:r>
            <a:r>
              <a:rPr lang="ja-JP" altLang="en-US" sz="2800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outerShdw dist="63500" dir="3000000" algn="ctr" rotWithShape="0">
                    <a:schemeClr val="tx1">
                      <a:alpha val="50000"/>
                    </a:schemeClr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曲がる</a:t>
            </a:r>
            <a:r>
              <a:rPr lang="en-US" altLang="ja-JP" sz="2800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outerShdw dist="63500" dir="3000000" algn="ctr" rotWithShape="0">
                    <a:schemeClr val="tx1">
                      <a:alpha val="50000"/>
                    </a:schemeClr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!!</a:t>
            </a:r>
            <a:endParaRPr kumimoji="1" lang="ja-JP" altLang="en-US" sz="280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effectLst>
                <a:outerShdw dist="63500" dir="3000000" algn="ctr" rotWithShape="0">
                  <a:schemeClr val="tx1">
                    <a:alpha val="50000"/>
                  </a:schemeClr>
                </a:outerShd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6882" y="1342816"/>
            <a:ext cx="3733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effectLst>
                  <a:outerShdw dist="38100" dir="2400000" algn="tl">
                    <a:srgbClr val="000000">
                      <a:alpha val="50000"/>
                    </a:srgbClr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左右の移動</a:t>
            </a:r>
            <a:r>
              <a:rPr kumimoji="1" lang="en-US" altLang="ja-JP" sz="2800" dirty="0" smtClean="0">
                <a:effectLst>
                  <a:outerShdw dist="38100" dir="2400000" algn="tl">
                    <a:srgbClr val="000000">
                      <a:alpha val="50000"/>
                    </a:srgbClr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(</a:t>
            </a:r>
            <a:r>
              <a:rPr lang="ja-JP" altLang="en-US" sz="2800" dirty="0">
                <a:effectLst>
                  <a:outerShdw dist="38100" dir="2400000" algn="tl">
                    <a:srgbClr val="000000">
                      <a:alpha val="50000"/>
                    </a:srgbClr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ハンドル</a:t>
            </a:r>
            <a:r>
              <a:rPr kumimoji="1" lang="en-US" altLang="ja-JP" sz="2800" dirty="0" smtClean="0">
                <a:effectLst>
                  <a:outerShdw dist="38100" dir="2400000" algn="tl">
                    <a:srgbClr val="000000">
                      <a:alpha val="50000"/>
                    </a:srgbClr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)</a:t>
            </a:r>
            <a:endParaRPr kumimoji="1" lang="ja-JP" altLang="en-US" sz="2800" dirty="0">
              <a:effectLst>
                <a:outerShdw dist="38100" dir="2400000" algn="tl">
                  <a:srgbClr val="000000">
                    <a:alpha val="50000"/>
                  </a:srgbClr>
                </a:outerShd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809412" y="404549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effectLst>
                  <a:outerShdw dist="38100" dir="2400000" algn="tl">
                    <a:srgbClr val="000000">
                      <a:alpha val="50000"/>
                    </a:srgbClr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アイテムの使用方法</a:t>
            </a:r>
            <a:endParaRPr kumimoji="1" lang="ja-JP" altLang="en-US" sz="2800" dirty="0">
              <a:effectLst>
                <a:outerShdw dist="38100" dir="2400000" algn="tl">
                  <a:srgbClr val="000000">
                    <a:alpha val="50000"/>
                  </a:srgbClr>
                </a:outerShd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5812320" y="1351283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effectLst>
                  <a:outerShdw dist="38100" dir="2400000" algn="tl">
                    <a:srgbClr val="000000">
                      <a:alpha val="50000"/>
                    </a:srgbClr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アクセルとブレーキ</a:t>
            </a:r>
            <a:endParaRPr kumimoji="1" lang="ja-JP" altLang="en-US" sz="2800" dirty="0">
              <a:effectLst>
                <a:outerShdw dist="38100" dir="2400000" algn="tl">
                  <a:srgbClr val="000000">
                    <a:alpha val="50000"/>
                  </a:srgbClr>
                </a:outerShd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76882" y="401295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effectLst>
                  <a:outerShdw dist="38100" dir="2400000" algn="tl">
                    <a:srgbClr val="000000">
                      <a:alpha val="50000"/>
                    </a:srgbClr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ジャンプの仕方</a:t>
            </a:r>
            <a:endParaRPr kumimoji="1" lang="ja-JP" altLang="en-US" sz="2800" dirty="0">
              <a:effectLst>
                <a:outerShdw dist="38100" dir="2400000" algn="tl">
                  <a:srgbClr val="000000">
                    <a:alpha val="50000"/>
                  </a:srgbClr>
                </a:outerShd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223055" y="3673680"/>
            <a:ext cx="54649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effectLst>
                  <a:outerShdw dist="63500" dir="3000000" algn="ctr" rotWithShape="0">
                    <a:schemeClr val="tx1">
                      <a:alpha val="50000"/>
                    </a:schemeClr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 </a:t>
            </a:r>
            <a:r>
              <a:rPr kumimoji="1" lang="ja-JP" altLang="en-US" sz="2200" dirty="0" smtClean="0">
                <a:effectLst>
                  <a:outerShdw dist="63500" dir="3000000" algn="ctr" rotWithShape="0">
                    <a:schemeClr val="tx1">
                      <a:alpha val="50000"/>
                    </a:schemeClr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ボタンで</a:t>
            </a:r>
            <a:r>
              <a:rPr lang="ja-JP" altLang="en-US" sz="2200" dirty="0" smtClean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outerShdw dist="63500" dir="3000000" algn="ctr" rotWithShape="0">
                    <a:schemeClr val="tx1">
                      <a:alpha val="50000"/>
                    </a:schemeClr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ブレーキ</a:t>
            </a:r>
            <a:r>
              <a:rPr lang="ja-JP" altLang="en-US" sz="2200" dirty="0" smtClean="0">
                <a:effectLst>
                  <a:outerShdw dist="63500" dir="3000000" algn="ctr" rotWithShape="0">
                    <a:schemeClr val="tx1">
                      <a:alpha val="50000"/>
                    </a:schemeClr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・     ボタンで</a:t>
            </a:r>
            <a:r>
              <a:rPr lang="ja-JP" altLang="en-US" sz="2200" dirty="0" smtClean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outerShdw dist="63500" dir="3000000" algn="ctr" rotWithShape="0">
                    <a:schemeClr val="tx1">
                      <a:alpha val="50000"/>
                    </a:schemeClr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アクセル</a:t>
            </a:r>
            <a:endParaRPr kumimoji="1" lang="en-US" altLang="ja-JP" sz="2200" dirty="0" smtClean="0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  <a:effectLst>
                <a:outerShdw dist="63500" dir="3000000" algn="ctr" rotWithShape="0">
                  <a:schemeClr val="tx1">
                    <a:alpha val="50000"/>
                  </a:schemeClr>
                </a:outerShd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2" t="10307" r="6511" b="17665"/>
          <a:stretch/>
        </p:blipFill>
        <p:spPr>
          <a:xfrm rot="5400000">
            <a:off x="9853017" y="4148138"/>
            <a:ext cx="1497981" cy="2515837"/>
          </a:xfrm>
          <a:prstGeom prst="rect">
            <a:avLst/>
          </a:prstGeom>
          <a:effectLst>
            <a:outerShdw blurRad="190500" dist="63500" dir="3000000" algn="ctr" rotWithShape="0">
              <a:schemeClr val="tx1"/>
            </a:outerShdw>
          </a:effectLst>
        </p:spPr>
      </p:pic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5" t="10342" r="3900" b="13507"/>
          <a:stretch/>
        </p:blipFill>
        <p:spPr>
          <a:xfrm rot="5400000">
            <a:off x="9845115" y="1524568"/>
            <a:ext cx="1483026" cy="2474686"/>
          </a:xfrm>
          <a:prstGeom prst="rect">
            <a:avLst/>
          </a:prstGeom>
          <a:effectLst>
            <a:outerShdw blurRad="190500" dist="38100" dir="2400000" algn="ctr" rotWithShape="0">
              <a:schemeClr val="tx1"/>
            </a:outerShdw>
          </a:effectLst>
        </p:spPr>
      </p:pic>
      <p:sp>
        <p:nvSpPr>
          <p:cNvPr id="45" name="楕円 44"/>
          <p:cNvSpPr/>
          <p:nvPr/>
        </p:nvSpPr>
        <p:spPr>
          <a:xfrm>
            <a:off x="6055350" y="3746911"/>
            <a:ext cx="289159" cy="2891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38100" dir="30000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1</a:t>
            </a:r>
            <a:endParaRPr kumimoji="1" lang="ja-JP" altLang="en-US" dirty="0">
              <a:solidFill>
                <a:schemeClr val="tx1"/>
              </a:solidFill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46" name="楕円 45"/>
          <p:cNvSpPr/>
          <p:nvPr/>
        </p:nvSpPr>
        <p:spPr>
          <a:xfrm>
            <a:off x="8966593" y="3746910"/>
            <a:ext cx="289159" cy="2891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38100" dir="30000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991632" y="6235577"/>
            <a:ext cx="4406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 smtClean="0">
                <a:effectLst>
                  <a:outerShdw dist="63500" dir="3000000" algn="ctr" rotWithShape="0">
                    <a:schemeClr val="tx1">
                      <a:alpha val="50000"/>
                    </a:schemeClr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の上か下で</a:t>
            </a:r>
            <a:r>
              <a:rPr kumimoji="1" lang="ja-JP" altLang="en-US" sz="2800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outerShdw dist="63500" dir="3000000" algn="ctr" rotWithShape="0">
                    <a:schemeClr val="tx1">
                      <a:alpha val="50000"/>
                    </a:schemeClr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アイテムを使用</a:t>
            </a:r>
            <a:r>
              <a:rPr kumimoji="1" lang="en-US" altLang="ja-JP" sz="2800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outerShdw dist="63500" dir="3000000" algn="ctr" rotWithShape="0">
                    <a:schemeClr val="tx1">
                      <a:alpha val="50000"/>
                    </a:schemeClr>
                  </a:outerShd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!!</a:t>
            </a:r>
            <a:endParaRPr kumimoji="1" lang="ja-JP" altLang="en-US" sz="280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effectLst>
                <a:outerShdw dist="63500" dir="3000000" algn="ctr" rotWithShape="0">
                  <a:schemeClr val="tx1">
                    <a:alpha val="50000"/>
                  </a:schemeClr>
                </a:outerShd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48" name="加算 47"/>
          <p:cNvSpPr/>
          <p:nvPr/>
        </p:nvSpPr>
        <p:spPr>
          <a:xfrm>
            <a:off x="6608694" y="6304274"/>
            <a:ext cx="451104" cy="427209"/>
          </a:xfrm>
          <a:prstGeom prst="mathPlu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38100" dir="30000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9" name="図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032" y="4531538"/>
            <a:ext cx="3117077" cy="1735852"/>
          </a:xfrm>
          <a:prstGeom prst="rect">
            <a:avLst/>
          </a:prstGeom>
          <a:effectLst>
            <a:outerShdw blurRad="190500" dist="38100" dir="2400000" algn="ctr" rotWithShape="0">
              <a:schemeClr val="tx1"/>
            </a:outerShdw>
          </a:effectLst>
        </p:spPr>
      </p:pic>
      <p:sp>
        <p:nvSpPr>
          <p:cNvPr id="50" name="ドーナツ 49"/>
          <p:cNvSpPr/>
          <p:nvPr/>
        </p:nvSpPr>
        <p:spPr>
          <a:xfrm>
            <a:off x="10705184" y="1950996"/>
            <a:ext cx="820132" cy="835696"/>
          </a:xfrm>
          <a:prstGeom prst="donut">
            <a:avLst>
              <a:gd name="adj" fmla="val 11444"/>
            </a:avLst>
          </a:prstGeom>
          <a:solidFill>
            <a:srgbClr val="FF0000"/>
          </a:solidFill>
          <a:ln w="28575">
            <a:solidFill>
              <a:schemeClr val="tx1"/>
            </a:solidFill>
          </a:ln>
          <a:effectLst>
            <a:outerShdw dist="38100" dir="30000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ドーナツ 50"/>
          <p:cNvSpPr/>
          <p:nvPr/>
        </p:nvSpPr>
        <p:spPr>
          <a:xfrm>
            <a:off x="9547971" y="4826817"/>
            <a:ext cx="820132" cy="835696"/>
          </a:xfrm>
          <a:prstGeom prst="donut">
            <a:avLst>
              <a:gd name="adj" fmla="val 11444"/>
            </a:avLst>
          </a:prstGeom>
          <a:solidFill>
            <a:srgbClr val="FF0000"/>
          </a:solidFill>
          <a:ln w="28575">
            <a:solidFill>
              <a:schemeClr val="tx1"/>
            </a:solidFill>
          </a:ln>
          <a:effectLst>
            <a:outerShdw dist="38100" dir="30000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2" name="上矢印 51"/>
          <p:cNvSpPr/>
          <p:nvPr/>
        </p:nvSpPr>
        <p:spPr>
          <a:xfrm>
            <a:off x="4457149" y="4593401"/>
            <a:ext cx="637442" cy="1535270"/>
          </a:xfrm>
          <a:prstGeom prst="up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  <a:effectLst>
            <a:outerShdw dist="38100" dir="30000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3" name="図 5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7" b="99583" l="0" r="100000">
                        <a14:foregroundMark x1="48750" y1="7917" x2="55000" y2="1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88" r="38541"/>
          <a:stretch/>
        </p:blipFill>
        <p:spPr>
          <a:xfrm rot="16200000">
            <a:off x="4453554" y="4512277"/>
            <a:ext cx="655944" cy="2259712"/>
          </a:xfrm>
          <a:prstGeom prst="rect">
            <a:avLst/>
          </a:prstGeom>
          <a:effectLst>
            <a:outerShdw blurRad="190500" dist="63500" dir="3000000" algn="ctr" rotWithShape="0">
              <a:schemeClr val="tx1"/>
            </a:outerShdw>
          </a:effectLst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66" y="1887118"/>
            <a:ext cx="3106925" cy="1749585"/>
          </a:xfrm>
          <a:prstGeom prst="rect">
            <a:avLst/>
          </a:prstGeom>
          <a:effectLst>
            <a:outerShdw blurRad="190500" dist="38100" dir="2400000" algn="ctr" rotWithShape="0">
              <a:schemeClr val="tx1"/>
            </a:outerShdw>
          </a:effectLst>
        </p:spPr>
      </p:pic>
      <p:pic>
        <p:nvPicPr>
          <p:cNvPr id="55" name="図 5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7" b="99583" l="0" r="100000">
                        <a14:foregroundMark x1="48750" y1="7917" x2="55000" y2="1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88" r="38541"/>
          <a:stretch/>
        </p:blipFill>
        <p:spPr>
          <a:xfrm rot="17123116">
            <a:off x="4428773" y="1555854"/>
            <a:ext cx="655944" cy="2259712"/>
          </a:xfrm>
          <a:prstGeom prst="rect">
            <a:avLst/>
          </a:prstGeom>
          <a:effectLst>
            <a:outerShdw blurRad="190500" dist="63500" dir="3000000" algn="ctr" rotWithShape="0">
              <a:schemeClr val="tx1"/>
            </a:outerShdw>
          </a:effectLst>
        </p:spPr>
      </p:pic>
      <p:pic>
        <p:nvPicPr>
          <p:cNvPr id="56" name="図 55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10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94" t="18144" r="10840" b="23224"/>
          <a:stretch/>
        </p:blipFill>
        <p:spPr>
          <a:xfrm rot="19202499">
            <a:off x="3165059" y="1991597"/>
            <a:ext cx="1088812" cy="576864"/>
          </a:xfrm>
          <a:prstGeom prst="rect">
            <a:avLst/>
          </a:prstGeom>
          <a:effectLst>
            <a:glow rad="38100">
              <a:schemeClr val="tx1"/>
            </a:glow>
          </a:effectLst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83" y="4542762"/>
            <a:ext cx="3106925" cy="1750641"/>
          </a:xfrm>
          <a:prstGeom prst="rect">
            <a:avLst/>
          </a:prstGeom>
          <a:effectLst>
            <a:outerShdw blurRad="190500" dist="38100" dir="2400000" algn="ctr" rotWithShape="0">
              <a:schemeClr val="tx1"/>
            </a:outerShdw>
          </a:effectLst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350" y="1840110"/>
            <a:ext cx="3126565" cy="1767442"/>
          </a:xfrm>
          <a:prstGeom prst="rect">
            <a:avLst/>
          </a:prstGeom>
          <a:effectLst>
            <a:outerShdw blurRad="190500" dist="38100" dir="2400000" algn="ctr" rotWithShape="0">
              <a:schemeClr val="tx1"/>
            </a:outerShdw>
          </a:effectLst>
        </p:spPr>
      </p:pic>
      <p:pic>
        <p:nvPicPr>
          <p:cNvPr id="59" name="図 58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10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94" t="18144" r="10840" b="23224"/>
          <a:stretch/>
        </p:blipFill>
        <p:spPr>
          <a:xfrm rot="6935850">
            <a:off x="5304543" y="2765708"/>
            <a:ext cx="1088812" cy="576864"/>
          </a:xfrm>
          <a:prstGeom prst="rect">
            <a:avLst/>
          </a:prstGeom>
          <a:effectLst>
            <a:glow rad="381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84594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75368" y="-26467"/>
            <a:ext cx="3002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err="1">
                <a:effectLst>
                  <a:glow rad="889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Other</a:t>
            </a:r>
            <a:r>
              <a:rPr lang="en-US" altLang="ja-JP" sz="3200" dirty="0" err="1" smtClean="0">
                <a:effectLst>
                  <a:glow rad="1016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Point</a:t>
            </a:r>
            <a:endParaRPr lang="ja-JP" altLang="en-US" sz="6000" b="1" dirty="0">
              <a:effectLst>
                <a:glow rad="1016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75169" y="385517"/>
            <a:ext cx="25728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b="1" dirty="0" smtClean="0">
                <a:effectLst>
                  <a:glow rad="1016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その</a:t>
            </a:r>
            <a:r>
              <a:rPr lang="ja-JP" altLang="en-US" sz="6000" b="1" dirty="0">
                <a:effectLst>
                  <a:glow rad="1016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他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95736" y="1389428"/>
            <a:ext cx="11984528" cy="5399170"/>
          </a:xfrm>
          <a:prstGeom prst="rect">
            <a:avLst/>
          </a:prstGeom>
          <a:solidFill>
            <a:schemeClr val="bg1">
              <a:alpha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073537" y="130729"/>
            <a:ext cx="71284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600" dirty="0" smtClean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プレイ時間 </a:t>
            </a:r>
            <a:r>
              <a:rPr lang="en-US" altLang="ja-JP" sz="66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‣</a:t>
            </a:r>
            <a:r>
              <a:rPr lang="en-US" altLang="ja-JP" sz="6600" dirty="0" smtClean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 </a:t>
            </a:r>
            <a:r>
              <a:rPr lang="ja-JP" altLang="en-US" sz="6600" dirty="0" smtClean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技術</a:t>
            </a:r>
            <a:endParaRPr kumimoji="1" lang="ja-JP" altLang="en-US" sz="6600" dirty="0">
              <a:solidFill>
                <a:srgbClr val="FFFF00"/>
              </a:solidFill>
              <a:effectLst>
                <a:glow rad="127000">
                  <a:schemeClr val="tx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19" name="フローチャート: 代替処理 18"/>
          <p:cNvSpPr/>
          <p:nvPr/>
        </p:nvSpPr>
        <p:spPr>
          <a:xfrm>
            <a:off x="252224" y="1550160"/>
            <a:ext cx="11651117" cy="5126651"/>
          </a:xfrm>
          <a:prstGeom prst="flowChartAlternateProcess">
            <a:avLst/>
          </a:prstGeom>
          <a:solidFill>
            <a:schemeClr val="bg2">
              <a:lumMod val="25000"/>
              <a:alpha val="76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18507" y="1662482"/>
            <a:ext cx="10953142" cy="9869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216829" y="1702260"/>
            <a:ext cx="7673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4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1</a:t>
            </a:r>
            <a:r>
              <a:rPr kumimoji="1" lang="ja-JP" altLang="en-US" sz="54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プレイ　平均１～３分</a:t>
            </a:r>
            <a:endParaRPr kumimoji="1" lang="ja-JP" altLang="en-US" sz="5400" dirty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618507" y="2767071"/>
            <a:ext cx="10953142" cy="108711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343243" y="2928304"/>
            <a:ext cx="7547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>
                <a:effectLst>
                  <a:glow rad="127000">
                    <a:schemeClr val="bg1"/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アニメチックなシェーダー</a:t>
            </a:r>
            <a:endParaRPr kumimoji="1" lang="ja-JP" altLang="en-US" sz="4800" dirty="0">
              <a:effectLst>
                <a:glow rad="127000">
                  <a:schemeClr val="bg1"/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902" y1="30392" x2="67647" y2="696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734" y="2366794"/>
            <a:ext cx="1580510" cy="1580510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36" name="正方形/長方形 35"/>
          <p:cNvSpPr/>
          <p:nvPr/>
        </p:nvSpPr>
        <p:spPr>
          <a:xfrm>
            <a:off x="619429" y="3988255"/>
            <a:ext cx="10953142" cy="257318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8008" y1="50154" x2="55060" y2="55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441" y="1260180"/>
            <a:ext cx="1290031" cy="133628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28080"/>
          <a:stretch/>
        </p:blipFill>
        <p:spPr>
          <a:xfrm>
            <a:off x="771749" y="4003170"/>
            <a:ext cx="6593666" cy="2558268"/>
          </a:xfrm>
          <a:prstGeom prst="rect">
            <a:avLst/>
          </a:prstGeom>
        </p:spPr>
      </p:pic>
      <p:sp>
        <p:nvSpPr>
          <p:cNvPr id="45" name="テキスト ボックス 44"/>
          <p:cNvSpPr txBox="1"/>
          <p:nvPr/>
        </p:nvSpPr>
        <p:spPr>
          <a:xfrm>
            <a:off x="7404980" y="5212335"/>
            <a:ext cx="4319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E</a:t>
            </a:r>
            <a:r>
              <a:rPr lang="ja-JP" altLang="en-US" sz="20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３のように、立ちながら</a:t>
            </a:r>
            <a:r>
              <a:rPr kumimoji="1" lang="ja-JP" altLang="en-US" sz="20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横の人とワイワイしながら競争</a:t>
            </a:r>
            <a:r>
              <a:rPr lang="ja-JP" altLang="en-US" sz="20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してもらう。</a:t>
            </a:r>
            <a:endParaRPr kumimoji="1" lang="ja-JP" altLang="en-US" sz="2000" dirty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7624010" y="4539595"/>
            <a:ext cx="3537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07ラノベPOP" panose="02000800000000000000" pitchFamily="50" charset="-128"/>
                <a:ea typeface="07ラノベPOP" panose="02000800000000000000" pitchFamily="50" charset="-128"/>
              </a:rPr>
              <a:t>ゲームプレイ考案</a:t>
            </a:r>
            <a:endParaRPr kumimoji="1" lang="ja-JP" altLang="en-US" sz="3200" dirty="0"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73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352</Words>
  <Application>Microsoft Office PowerPoint</Application>
  <PresentationFormat>ワイド画面</PresentationFormat>
  <Paragraphs>114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3" baseType="lpstr">
      <vt:lpstr>07ラノベPOP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game103</dc:creator>
  <cp:lastModifiedBy>game103</cp:lastModifiedBy>
  <cp:revision>93</cp:revision>
  <dcterms:created xsi:type="dcterms:W3CDTF">2019-10-08T07:48:40Z</dcterms:created>
  <dcterms:modified xsi:type="dcterms:W3CDTF">2019-10-11T05:39:10Z</dcterms:modified>
</cp:coreProperties>
</file>